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0" r:id="rId5"/>
  </p:sldMasterIdLst>
  <p:notesMasterIdLst>
    <p:notesMasterId r:id="rId22"/>
  </p:notesMasterIdLst>
  <p:sldIdLst>
    <p:sldId id="259" r:id="rId6"/>
    <p:sldId id="2147473124" r:id="rId7"/>
    <p:sldId id="2147473121" r:id="rId8"/>
    <p:sldId id="2147473117" r:id="rId9"/>
    <p:sldId id="2147473116" r:id="rId10"/>
    <p:sldId id="260" r:id="rId11"/>
    <p:sldId id="2147473106" r:id="rId12"/>
    <p:sldId id="262" r:id="rId13"/>
    <p:sldId id="2147473112" r:id="rId14"/>
    <p:sldId id="2147473115" r:id="rId15"/>
    <p:sldId id="2147473109" r:id="rId16"/>
    <p:sldId id="2147473114" r:id="rId17"/>
    <p:sldId id="2147473118" r:id="rId18"/>
    <p:sldId id="2147473119" r:id="rId19"/>
    <p:sldId id="267" r:id="rId20"/>
    <p:sldId id="2147473120" r:id="rId21"/>
  </p:sldIdLst>
  <p:sldSz cx="12192000" cy="6858000"/>
  <p:notesSz cx="6858000" cy="9144000"/>
  <p:embeddedFontLst>
    <p:embeddedFont>
      <p:font typeface="Poppins" panose="00000500000000000000" pitchFamily="2" charset="0"/>
      <p:regular r:id="rId23"/>
      <p:bold r:id="rId24"/>
      <p:italic r:id="rId25"/>
      <p:boldItalic r:id="rId26"/>
    </p:embeddedFont>
    <p:embeddedFont>
      <p:font typeface="Poppins Light" panose="00000400000000000000" pitchFamily="2" charset="0"/>
      <p:regular r:id="rId27"/>
      <p:italic r:id="rId28"/>
    </p:embeddedFont>
    <p:embeddedFont>
      <p:font typeface="Poppins Medium" panose="00000600000000000000" pitchFamily="2" charset="0"/>
      <p:regular r:id="rId29"/>
      <p:italic r:id="rId30"/>
    </p:embeddedFont>
    <p:embeddedFont>
      <p:font typeface="Poppins SemiBold" panose="00000700000000000000" pitchFamily="2" charset="0"/>
      <p:regular r:id="rId31"/>
      <p:bold r:id="rId32"/>
      <p:italic r:id="rId33"/>
      <p:boldItalic r:id="rId3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3527D-BE30-8848-B8AF-8DB131CE9A54}" v="137" dt="2026-02-27T08:26:00.713"/>
    <p1510:client id="{8ABF8FBF-196F-468B-3F01-0EC7889BA7F8}" v="2" dt="2026-02-27T08:17:19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0" autoAdjust="0"/>
    <p:restoredTop sz="94660"/>
  </p:normalViewPr>
  <p:slideViewPr>
    <p:cSldViewPr snapToGrid="0">
      <p:cViewPr>
        <p:scale>
          <a:sx n="94" d="100"/>
          <a:sy n="94" d="100"/>
        </p:scale>
        <p:origin x="296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B04E3-E88C-424C-A97C-2E14826DCE31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63A63-BC29-904A-A4C5-F9E4A5C6D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40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6D49766A-F8C6-A9D5-1FCD-32FD9E48B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5591903968_8_0:notes">
            <a:extLst>
              <a:ext uri="{FF2B5EF4-FFF2-40B4-BE49-F238E27FC236}">
                <a16:creationId xmlns:a16="http://schemas.microsoft.com/office/drawing/2014/main" id="{65558223-D9E3-5555-DB7B-DFAA5898CF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5591903968_8_0:notes">
            <a:extLst>
              <a:ext uri="{FF2B5EF4-FFF2-40B4-BE49-F238E27FC236}">
                <a16:creationId xmlns:a16="http://schemas.microsoft.com/office/drawing/2014/main" id="{5680A2B7-DA38-FBD8-8435-EAD5CC7BD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25591903968_8_0:notes">
            <a:extLst>
              <a:ext uri="{FF2B5EF4-FFF2-40B4-BE49-F238E27FC236}">
                <a16:creationId xmlns:a16="http://schemas.microsoft.com/office/drawing/2014/main" id="{F56F6EC1-635E-2CC9-FA89-18426F3F380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74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E682-46C9-B841-A5A5-9AE46A804F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35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DF63E-A18B-B347-B5A6-FE09C585F3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761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8E7E4E14-FF4E-88F4-55BC-E520188D6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5591903968_8_0:notes">
            <a:extLst>
              <a:ext uri="{FF2B5EF4-FFF2-40B4-BE49-F238E27FC236}">
                <a16:creationId xmlns:a16="http://schemas.microsoft.com/office/drawing/2014/main" id="{FA8BB209-5A23-A905-F065-A41FB860FF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5591903968_8_0:notes">
            <a:extLst>
              <a:ext uri="{FF2B5EF4-FFF2-40B4-BE49-F238E27FC236}">
                <a16:creationId xmlns:a16="http://schemas.microsoft.com/office/drawing/2014/main" id="{42496118-2D65-37AF-1853-D5187BD7B0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25591903968_8_0:notes">
            <a:extLst>
              <a:ext uri="{FF2B5EF4-FFF2-40B4-BE49-F238E27FC236}">
                <a16:creationId xmlns:a16="http://schemas.microsoft.com/office/drawing/2014/main" id="{FCD224F0-8892-5E4C-6761-ACB215D2F45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6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B6F92-8A61-DBDC-D05E-C63AC7B45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185DC-FD40-A1BC-6DEE-EC5150DFB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F4C1D-911F-DC47-D4BE-9FFC42795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BE761-ED30-D0E5-684F-25E87D81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40916-ABA2-A10D-0BFE-1E864FD9A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7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07CFC-C557-F45B-0787-D20FAA0C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F7E40-A4FE-1017-09E2-9244BF01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2287B-18E3-6277-D51D-1C485599D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A292D-01F2-43EE-5DAC-500F68DA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A64DC-9DFB-5BB9-E323-B275065A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0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0708-3E77-39B7-FFE7-9A751EF2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125C9-9964-A5D7-7F8C-1ACE052C2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4CEAA-EBC2-E6C1-689B-9BBBBC8C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B341E-08FE-AC0B-1A0A-58D44B80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7AC31-92C6-3CA7-8BB2-94F60409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12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042C-F5E6-8991-6E59-638A20A6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2316E-420C-1446-BE3E-B631F6B24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4920F-7C53-92C7-3B42-19A83422D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CE8EE-C173-BA40-90A5-96DC0684B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628D8-1DFF-D2A6-D369-E6B8A817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BC44D-054A-8CC0-DD0E-019934D0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80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B173-BCA6-4355-103A-E8C0EEC36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D8B2C-F53B-840A-555E-BC041003C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08CB1-73CC-FC3F-69D2-3953A1566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ECAF54-600F-9DB5-2D1A-7E14A655C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6B0201-32E5-A49A-091B-59393BEC2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4103EA-0CE9-7F0B-3B7C-E3494B11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BAEFD-1C0E-79BA-2807-5BA36C66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D13594-BB66-9589-D670-A8CD5896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89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1FFB-99C6-1B3F-3EE8-D0D7C499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30E993-85CB-A0F4-BB0E-B2D6A2247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EB906-70D8-BC81-5D4E-DA00C12E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4FB1D-99B4-3CBD-AC98-107311E1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13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E6270-5589-25ED-4F9E-CF84FD5E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45265-83AA-5940-17AB-CBF3C6918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5BA7C-C449-025C-2C57-E5CDCD68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77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108F-4A98-3B93-02AB-E9EF464B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1A866-34C5-68ED-BFF8-3A19C07A1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F0A19-A4CE-2FA8-B4DE-6760DDE41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F79C0-0856-8EEE-CEEC-BA9646CA9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83294-B677-5627-AD57-52197AB0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BE9C1-E644-74A6-6FB0-EC43A755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43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A9A0-A2B4-16F4-BD53-86FA21E7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427AC3-CFA0-E936-DDBF-838B9DE32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4D30C-4833-9731-11CD-62D4D8240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39C15-D8D5-4BB5-B8B9-D1860E7F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9798A-FEBA-D175-DB70-3F0CB7631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7BF16-E0F1-4E33-7D68-0A7B2455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782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8F98-BDBD-56AA-C104-9D3B6C2B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EA8CA7-1B0E-B922-87BC-C761CE19C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665E2-62D5-9A15-1814-725E4061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AC921-FA37-4902-164D-FDBB52F1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2E804-E81C-4A1B-1C23-9C912E26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774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F43013-EE56-1E88-F6F7-344869021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DC1E6-0A22-0819-EB84-3374E951D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A4B91-0E05-4B50-BB35-1DFC1DB5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B1F2-C0F4-4247-B2E8-B2B7CBDCA509}" type="datetimeFigureOut">
              <a:rPr lang="en-US" smtClean="0"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BDADB-3C71-3D4D-A5F5-40F53AD4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05B66-2090-04F7-7891-0D263434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5D7-5D75-9D4E-AD6B-F02110F84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23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+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90E2882D-CDC4-E645-79A5-1DAA85DFFB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474" y="1668517"/>
            <a:ext cx="8586954" cy="1760483"/>
          </a:xfrm>
          <a:prstGeom prst="rect">
            <a:avLst/>
          </a:prstGeom>
        </p:spPr>
        <p:txBody>
          <a:bodyPr anchor="t" anchorCtr="0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E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D37DC7-D2AB-7292-9A5A-6413A20AEF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4188" y="1165368"/>
            <a:ext cx="1840344" cy="275395"/>
          </a:xfrm>
          <a:prstGeom prst="roundRect">
            <a:avLst/>
          </a:prstGeom>
          <a:solidFill>
            <a:schemeClr val="accent5">
              <a:lumMod val="50000"/>
              <a:alpha val="10000"/>
            </a:schemeClr>
          </a:solidFill>
          <a:ln>
            <a:noFill/>
          </a:ln>
        </p:spPr>
        <p:txBody>
          <a:bodyPr wrap="none" lIns="108000" rIns="108000" anchor="ctr">
            <a:spAutoFit/>
          </a:bodyPr>
          <a:lstStyle>
            <a:lvl1pPr marL="0" indent="0">
              <a:buNone/>
              <a:defRPr sz="1100" b="0" i="0">
                <a:latin typeface="Poppins Light" pitchFamily="2" charset="77"/>
                <a:ea typeface="Helvetica Neue Light" panose="02000403000000020004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SECTION TITLE IF NEEDED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86F01D-F292-5A2D-4A53-F250DA24A7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477" y="3651433"/>
            <a:ext cx="5612523" cy="2749367"/>
          </a:xfrm>
          <a:prstGeom prst="rect">
            <a:avLst/>
          </a:prstGeom>
        </p:spPr>
        <p:txBody>
          <a:bodyPr lIns="72000" rIns="72000" anchor="t" anchorCtr="0"/>
          <a:lstStyle>
            <a:lvl1pPr marL="0" indent="45720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0" indent="-171450">
              <a:lnSpc>
                <a:spcPct val="100000"/>
              </a:lnSpc>
              <a:spcBef>
                <a:spcPts val="1100"/>
              </a:spcBef>
              <a:spcAft>
                <a:spcPts val="600"/>
              </a:spcAft>
              <a:buClr>
                <a:srgbClr val="1201FF"/>
              </a:buClr>
              <a:buFontTx/>
              <a:buBlip>
                <a:blip r:embed="rId2"/>
              </a:buBlip>
              <a:defRPr sz="1200"/>
            </a:lvl2pPr>
            <a:lvl3pPr marL="365850" indent="-171450">
              <a:spcBef>
                <a:spcPts val="600"/>
              </a:spcBef>
              <a:spcAft>
                <a:spcPts val="600"/>
              </a:spcAft>
              <a:buClr>
                <a:srgbClr val="1201FF"/>
              </a:buClr>
              <a:buFont typeface="Arial" panose="020B0604020202020204" pitchFamily="34" charset="0"/>
              <a:buChar char="•"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4840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YN x DRAGONS | Negativo 1">
  <p:cSld name="SKYN x DRAGONS | Negativo 1">
    <p:bg>
      <p:bgPr>
        <a:solidFill>
          <a:srgbClr val="F3F3F3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851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27/02/2026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6C7247-8095-6A73-F8C5-E19F3E883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C84F9-93B3-6040-2FC9-ECBFCA070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B8907-F7A1-3778-8C52-CF24C5AAB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Poppins Light" pitchFamily="2" charset="77"/>
              </a:defRPr>
            </a:lvl1pPr>
          </a:lstStyle>
          <a:p>
            <a:fld id="{CBBCB1F2-C0F4-4247-B2E8-B2B7CBDCA5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3164B-9E50-8B17-B1FA-6CE998948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Poppins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3581D-DCF1-986C-8ADE-49D98E131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Poppins Light" pitchFamily="2" charset="77"/>
              </a:defRPr>
            </a:lvl1pPr>
          </a:lstStyle>
          <a:p>
            <a:fld id="{213AD5D7-5D75-9D4E-AD6B-F02110F84D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3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oppins Ligh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oppins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oppins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oppins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emf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4.wdp"/><Relationship Id="rId11" Type="http://schemas.openxmlformats.org/officeDocument/2006/relationships/image" Target="../media/image4.emf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microsoft.com/office/2007/relationships/hdphoto" Target="../media/hdphoto3.wdp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7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11" Type="http://schemas.openxmlformats.org/officeDocument/2006/relationships/image" Target="../media/image16.emf"/><Relationship Id="rId5" Type="http://schemas.microsoft.com/office/2007/relationships/hdphoto" Target="../media/hdphoto4.wdp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media" Target="../media/media8.mp4"/><Relationship Id="rId18" Type="http://schemas.openxmlformats.org/officeDocument/2006/relationships/image" Target="../media/image21.jpeg"/><Relationship Id="rId26" Type="http://schemas.openxmlformats.org/officeDocument/2006/relationships/image" Target="../media/image29.jpeg"/><Relationship Id="rId3" Type="http://schemas.microsoft.com/office/2007/relationships/media" Target="../media/media3.mp4"/><Relationship Id="rId21" Type="http://schemas.openxmlformats.org/officeDocument/2006/relationships/image" Target="../media/image24.jpeg"/><Relationship Id="rId34" Type="http://schemas.openxmlformats.org/officeDocument/2006/relationships/image" Target="../media/image4.emf"/><Relationship Id="rId7" Type="http://schemas.microsoft.com/office/2007/relationships/media" Target="../media/media5.mp4"/><Relationship Id="rId12" Type="http://schemas.openxmlformats.org/officeDocument/2006/relationships/video" Target="../media/media7.mp4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33" Type="http://schemas.openxmlformats.org/officeDocument/2006/relationships/image" Target="../media/image36.png"/><Relationship Id="rId2" Type="http://schemas.openxmlformats.org/officeDocument/2006/relationships/video" Target="../media/media2.mp4"/><Relationship Id="rId16" Type="http://schemas.openxmlformats.org/officeDocument/2006/relationships/image" Target="../media/image19.png"/><Relationship Id="rId20" Type="http://schemas.openxmlformats.org/officeDocument/2006/relationships/image" Target="../media/image23.jpeg"/><Relationship Id="rId29" Type="http://schemas.openxmlformats.org/officeDocument/2006/relationships/image" Target="../media/image32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microsoft.com/office/2007/relationships/media" Target="../media/media7.mp4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microsoft.com/office/2007/relationships/media" Target="../media/media4.mp4"/><Relationship Id="rId15" Type="http://schemas.openxmlformats.org/officeDocument/2006/relationships/slideLayout" Target="../slideLayouts/slideLayout13.xml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microsoft.com/office/2007/relationships/hdphoto" Target="../media/hdphoto7.wdp"/><Relationship Id="rId10" Type="http://schemas.openxmlformats.org/officeDocument/2006/relationships/video" Target="../media/media6.mp4"/><Relationship Id="rId19" Type="http://schemas.openxmlformats.org/officeDocument/2006/relationships/image" Target="../media/image22.jpeg"/><Relationship Id="rId31" Type="http://schemas.openxmlformats.org/officeDocument/2006/relationships/image" Target="../media/image34.png"/><Relationship Id="rId4" Type="http://schemas.openxmlformats.org/officeDocument/2006/relationships/video" Target="../media/media3.mp4"/><Relationship Id="rId9" Type="http://schemas.microsoft.com/office/2007/relationships/media" Target="../media/media6.mp4"/><Relationship Id="rId14" Type="http://schemas.openxmlformats.org/officeDocument/2006/relationships/video" Target="../media/media8.mp4"/><Relationship Id="rId22" Type="http://schemas.openxmlformats.org/officeDocument/2006/relationships/image" Target="../media/image25.png"/><Relationship Id="rId27" Type="http://schemas.openxmlformats.org/officeDocument/2006/relationships/image" Target="../media/image30.jpeg"/><Relationship Id="rId30" Type="http://schemas.openxmlformats.org/officeDocument/2006/relationships/image" Target="../media/image33.png"/><Relationship Id="rId35" Type="http://schemas.openxmlformats.org/officeDocument/2006/relationships/image" Target="../media/image37.png"/><Relationship Id="rId8" Type="http://schemas.openxmlformats.org/officeDocument/2006/relationships/video" Target="../media/media5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microsoft.com/office/2007/relationships/hdphoto" Target="../media/hdphoto7.wdp"/><Relationship Id="rId3" Type="http://schemas.microsoft.com/office/2007/relationships/media" Target="../media/media10.mp4"/><Relationship Id="rId21" Type="http://schemas.openxmlformats.org/officeDocument/2006/relationships/image" Target="../media/image50.emf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37.png"/><Relationship Id="rId2" Type="http://schemas.openxmlformats.org/officeDocument/2006/relationships/video" Target="../media/media9.mp4"/><Relationship Id="rId16" Type="http://schemas.openxmlformats.org/officeDocument/2006/relationships/image" Target="../media/image4.emf"/><Relationship Id="rId20" Type="http://schemas.openxmlformats.org/officeDocument/2006/relationships/image" Target="../media/image49.emf"/><Relationship Id="rId1" Type="http://schemas.microsoft.com/office/2007/relationships/media" Target="../media/media9.mp4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48.emf"/><Relationship Id="rId4" Type="http://schemas.openxmlformats.org/officeDocument/2006/relationships/video" Target="../media/media10.mp4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microsoft.com/office/2007/relationships/media" Target="../media/media10.mp4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video" Target="../media/media9.mp4"/><Relationship Id="rId16" Type="http://schemas.microsoft.com/office/2007/relationships/hdphoto" Target="../media/hdphoto7.wdp"/><Relationship Id="rId1" Type="http://schemas.microsoft.com/office/2007/relationships/media" Target="../media/media9.mp4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37.png"/><Relationship Id="rId10" Type="http://schemas.openxmlformats.org/officeDocument/2006/relationships/image" Target="../media/image56.png"/><Relationship Id="rId4" Type="http://schemas.openxmlformats.org/officeDocument/2006/relationships/video" Target="../media/media10.mp4"/><Relationship Id="rId9" Type="http://schemas.openxmlformats.org/officeDocument/2006/relationships/image" Target="../media/image55.png"/><Relationship Id="rId1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60.png"/><Relationship Id="rId7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5.png"/><Relationship Id="rId10" Type="http://schemas.microsoft.com/office/2007/relationships/hdphoto" Target="../media/hdphoto8.wdp"/><Relationship Id="rId4" Type="http://schemas.openxmlformats.org/officeDocument/2006/relationships/image" Target="../media/image44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63.jpeg"/><Relationship Id="rId7" Type="http://schemas.openxmlformats.org/officeDocument/2006/relationships/image" Target="../media/image3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emf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7.png"/><Relationship Id="rId7" Type="http://schemas.microsoft.com/office/2007/relationships/hdphoto" Target="../media/hdphoto7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4.emf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37.png"/><Relationship Id="rId3" Type="http://schemas.microsoft.com/office/2007/relationships/media" Target="../media/media12.mp4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4.emf"/><Relationship Id="rId2" Type="http://schemas.openxmlformats.org/officeDocument/2006/relationships/video" Target="../media/media11.mp4"/><Relationship Id="rId16" Type="http://schemas.openxmlformats.org/officeDocument/2006/relationships/image" Target="../media/image80.png"/><Relationship Id="rId1" Type="http://schemas.microsoft.com/office/2007/relationships/media" Target="../media/media11.mp4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microsoft.com/office/2007/relationships/hdphoto" Target="../media/hdphoto7.wdp"/><Relationship Id="rId4" Type="http://schemas.openxmlformats.org/officeDocument/2006/relationships/video" Target="../media/media12.mp4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microsoft.com/office/2007/relationships/hdphoto" Target="../media/hdphoto9.wdp"/><Relationship Id="rId3" Type="http://schemas.microsoft.com/office/2007/relationships/media" Target="../media/media14.mp4"/><Relationship Id="rId7" Type="http://schemas.openxmlformats.org/officeDocument/2006/relationships/image" Target="../media/image82.png"/><Relationship Id="rId12" Type="http://schemas.openxmlformats.org/officeDocument/2006/relationships/image" Target="../media/image37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81.png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85.png"/><Relationship Id="rId4" Type="http://schemas.openxmlformats.org/officeDocument/2006/relationships/video" Target="../media/media14.mp4"/><Relationship Id="rId9" Type="http://schemas.openxmlformats.org/officeDocument/2006/relationships/image" Target="../media/image8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0.png"/><Relationship Id="rId11" Type="http://schemas.openxmlformats.org/officeDocument/2006/relationships/image" Target="../media/image4.emf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3483BB7-EDCB-2395-ACE1-428A3A1DF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701C13A6-22C8-D394-2B89-FE698B39AB0E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43" t="28277" r="33219" b="459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22C6A9-CC78-E628-AE9D-1A1086052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60" y="579862"/>
            <a:ext cx="3205279" cy="5698273"/>
          </a:xfrm>
          <a:prstGeom prst="roundRect">
            <a:avLst>
              <a:gd name="adj" fmla="val 8284"/>
            </a:avLst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D42D4743-C944-FB47-EE89-7AEAC23B12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7321" y="2504358"/>
            <a:ext cx="8103222" cy="184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1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1F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C64B47-4ADD-DD17-19D6-95346E92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grupo de personas en una tienda&#10;&#10;El contenido generado por IA puede ser incorrecto.">
            <a:extLst>
              <a:ext uri="{FF2B5EF4-FFF2-40B4-BE49-F238E27FC236}">
                <a16:creationId xmlns:a16="http://schemas.microsoft.com/office/drawing/2014/main" id="{5A7B3A89-8C5D-0F26-73AB-4D6FB9928F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22">
            <a:extLst>
              <a:ext uri="{FF2B5EF4-FFF2-40B4-BE49-F238E27FC236}">
                <a16:creationId xmlns:a16="http://schemas.microsoft.com/office/drawing/2014/main" id="{8B96EE4E-7794-03EB-9F5B-CFB26AA7B5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99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pic>
        <p:nvPicPr>
          <p:cNvPr id="13" name="ssstik.io_1722856136876_50538604-6288-4B72-97D4-6A2D743C840D.mp4">
            <a:hlinkClick r:id="" action="ppaction://media"/>
            <a:extLst>
              <a:ext uri="{FF2B5EF4-FFF2-40B4-BE49-F238E27FC236}">
                <a16:creationId xmlns:a16="http://schemas.microsoft.com/office/drawing/2014/main" id="{CCF5C2CC-FF7A-FF9A-1C07-FDDB4C8186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53400" y="513846"/>
            <a:ext cx="3279548" cy="5830308"/>
          </a:xfrm>
          <a:prstGeom prst="roundRect">
            <a:avLst>
              <a:gd name="adj" fmla="val 6550"/>
            </a:avLst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3BF45538-F157-9292-CE55-B4C3E49C852E}"/>
              </a:ext>
            </a:extLst>
          </p:cNvPr>
          <p:cNvSpPr txBox="1"/>
          <p:nvPr/>
        </p:nvSpPr>
        <p:spPr>
          <a:xfrm>
            <a:off x="1047355" y="2997024"/>
            <a:ext cx="2758280" cy="433114"/>
          </a:xfrm>
          <a:prstGeom prst="roundRect">
            <a:avLst>
              <a:gd name="adj" fmla="val 50000"/>
            </a:avLst>
          </a:prstGeom>
          <a:solidFill>
            <a:srgbClr val="FE4602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PICTURE A QUIET SUMMER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15F3C223-B65A-281A-7E88-D0734B87F821}"/>
              </a:ext>
            </a:extLst>
          </p:cNvPr>
          <p:cNvSpPr txBox="1"/>
          <p:nvPr/>
        </p:nvSpPr>
        <p:spPr>
          <a:xfrm>
            <a:off x="1765589" y="3298637"/>
            <a:ext cx="2310314" cy="433114"/>
          </a:xfrm>
          <a:prstGeom prst="roundRect">
            <a:avLst>
              <a:gd name="adj" fmla="val 50000"/>
            </a:avLst>
          </a:prstGeom>
          <a:solidFill>
            <a:srgbClr val="FE4602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AFTERNOON IN 2024…</a:t>
            </a:r>
          </a:p>
        </p:txBody>
      </p:sp>
      <p:grpSp>
        <p:nvGrpSpPr>
          <p:cNvPr id="25" name="Group 26">
            <a:extLst>
              <a:ext uri="{FF2B5EF4-FFF2-40B4-BE49-F238E27FC236}">
                <a16:creationId xmlns:a16="http://schemas.microsoft.com/office/drawing/2014/main" id="{474495D2-651A-DF42-8066-F9C576D64946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28" name="Picture 21">
              <a:extLst>
                <a:ext uri="{FF2B5EF4-FFF2-40B4-BE49-F238E27FC236}">
                  <a16:creationId xmlns:a16="http://schemas.microsoft.com/office/drawing/2014/main" id="{A56A534A-F52D-85F4-17B6-0E2D266D2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31" name="Picture 6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CD9AC3FB-C815-0D9C-72E6-67478D740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  <p:sp>
        <p:nvSpPr>
          <p:cNvPr id="32" name="Rectangle 29">
            <a:extLst>
              <a:ext uri="{FF2B5EF4-FFF2-40B4-BE49-F238E27FC236}">
                <a16:creationId xmlns:a16="http://schemas.microsoft.com/office/drawing/2014/main" id="{994828A3-6514-8405-0499-8F053D398E9D}"/>
              </a:ext>
            </a:extLst>
          </p:cNvPr>
          <p:cNvSpPr/>
          <p:nvPr/>
        </p:nvSpPr>
        <p:spPr>
          <a:xfrm>
            <a:off x="7950467" y="5438274"/>
            <a:ext cx="2906830" cy="144379"/>
          </a:xfrm>
          <a:prstGeom prst="rect">
            <a:avLst/>
          </a:prstGeom>
          <a:solidFill>
            <a:srgbClr val="FE46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D9A1FBC0-521D-D09C-43C0-95D24392E984}"/>
              </a:ext>
            </a:extLst>
          </p:cNvPr>
          <p:cNvSpPr txBox="1"/>
          <p:nvPr/>
        </p:nvSpPr>
        <p:spPr>
          <a:xfrm>
            <a:off x="7882812" y="3702438"/>
            <a:ext cx="37786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Amid the buzz,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itchFamily="2" charset="77"/>
                <a:ea typeface="Helvetica Neue Medium" panose="02000503000000020004" pitchFamily="2" charset="0"/>
                <a:cs typeface="Poppins SemiBold" pitchFamily="2" charset="77"/>
              </a:rPr>
              <a:t>chocolate muffins from the Olympic Village are going viral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Medium" panose="02000503000000020004" pitchFamily="2" charset="0"/>
                <a:cs typeface="Poppins Light" pitchFamily="2" charset="77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after Norwegian swimmer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SemiBold" pitchFamily="2" charset="77"/>
                <a:ea typeface="Helvetica Neue Light" panose="02000403000000020004" pitchFamily="2" charset="0"/>
                <a:cs typeface="Poppins SemiBold" pitchFamily="2" charset="77"/>
              </a:rPr>
              <a:t>Henrik Christiansen raves about how delicious they are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Helvetica Neue Light" panose="02000403000000020004" pitchFamily="2" charset="0"/>
              <a:cs typeface="Poppins Light" pitchFamily="2" charset="77"/>
            </a:endParaRP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8A587EE4-F0C5-CF9E-A36E-CF3E5FB08A30}"/>
              </a:ext>
            </a:extLst>
          </p:cNvPr>
          <p:cNvSpPr txBox="1"/>
          <p:nvPr/>
        </p:nvSpPr>
        <p:spPr>
          <a:xfrm>
            <a:off x="7882812" y="2691938"/>
            <a:ext cx="23969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Olympics content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fills everyone’s Social Media Feeds.</a:t>
            </a:r>
          </a:p>
        </p:txBody>
      </p:sp>
    </p:spTree>
    <p:extLst>
      <p:ext uri="{BB962C8B-B14F-4D97-AF65-F5344CB8AC3E}">
        <p14:creationId xmlns:p14="http://schemas.microsoft.com/office/powerpoint/2010/main" val="371752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1F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E5F2A-8EC1-1CA3-BF7F-E0F21098E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AACAE1-07C2-E9F2-8102-EB55816065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804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B54B41C-BF04-B7E0-5F5E-CA2584023FD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</a:blip>
          <a:stretch>
            <a:fillRect/>
          </a:stretch>
        </p:blipFill>
        <p:spPr>
          <a:xfrm>
            <a:off x="235277" y="192421"/>
            <a:ext cx="698254" cy="159352"/>
          </a:xfrm>
          <a:prstGeom prst="rect">
            <a:avLst/>
          </a:prstGeom>
        </p:spPr>
      </p:pic>
      <p:pic>
        <p:nvPicPr>
          <p:cNvPr id="7" name="Picture 6" descr="A black and white sign&#10;&#10;AI-generated content may be incorrect.">
            <a:extLst>
              <a:ext uri="{FF2B5EF4-FFF2-40B4-BE49-F238E27FC236}">
                <a16:creationId xmlns:a16="http://schemas.microsoft.com/office/drawing/2014/main" id="{F25ACCCA-E86F-127A-1349-2DCBD9E73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7093" y="116937"/>
            <a:ext cx="1244600" cy="41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E4ED1B-27F2-1CE7-0215-53C16526321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100000"/>
          </a:blip>
          <a:stretch>
            <a:fillRect/>
          </a:stretch>
        </p:blipFill>
        <p:spPr>
          <a:xfrm>
            <a:off x="812033" y="2572691"/>
            <a:ext cx="10567934" cy="170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3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1F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7821D-8C2E-592D-2790-D42D2BA6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muffin&#10;&#10;Description automatically generated">
            <a:extLst>
              <a:ext uri="{FF2B5EF4-FFF2-40B4-BE49-F238E27FC236}">
                <a16:creationId xmlns:a16="http://schemas.microsoft.com/office/drawing/2014/main" id="{98840870-0401-D43E-53E4-FBB90742E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252">
            <a:off x="5160043" y="3360533"/>
            <a:ext cx="7623824" cy="6858000"/>
          </a:xfrm>
          <a:prstGeom prst="rect">
            <a:avLst/>
          </a:prstGeom>
        </p:spPr>
      </p:pic>
      <p:pic>
        <p:nvPicPr>
          <p:cNvPr id="3" name="Picture 2" descr="A close up of a muffin&#10;&#10;Description automatically generated">
            <a:extLst>
              <a:ext uri="{FF2B5EF4-FFF2-40B4-BE49-F238E27FC236}">
                <a16:creationId xmlns:a16="http://schemas.microsoft.com/office/drawing/2014/main" id="{3E1598E1-CCCD-D957-EAE9-6DDBB28FAC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brightnessContrast brigh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8206" flipH="1">
            <a:off x="1157348" y="3127909"/>
            <a:ext cx="3020212" cy="3617678"/>
          </a:xfrm>
          <a:prstGeom prst="rect">
            <a:avLst/>
          </a:prstGeom>
        </p:spPr>
      </p:pic>
      <p:pic>
        <p:nvPicPr>
          <p:cNvPr id="4" name="Picture 3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57336052-E74B-D343-2E17-F88BD83245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93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>
            <a:off x="6348946" y="3667928"/>
            <a:ext cx="1450017" cy="1244976"/>
          </a:xfrm>
          <a:prstGeom prst="rect">
            <a:avLst/>
          </a:prstGeom>
        </p:spPr>
      </p:pic>
      <p:pic>
        <p:nvPicPr>
          <p:cNvPr id="5" name="Picture 4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288C785E-5EE7-9469-BD21-C0C939745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24"/>
                    </a14:imgEffect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6807">
            <a:off x="3008106" y="1446075"/>
            <a:ext cx="2671737" cy="2400342"/>
          </a:xfrm>
          <a:prstGeom prst="rect">
            <a:avLst/>
          </a:prstGeom>
        </p:spPr>
      </p:pic>
      <p:pic>
        <p:nvPicPr>
          <p:cNvPr id="6" name="Picture 5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F5A77300-9F20-2F94-5252-33015CD312F9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10333563" y="857303"/>
            <a:ext cx="3907505" cy="3510580"/>
          </a:xfrm>
          <a:prstGeom prst="rect">
            <a:avLst/>
          </a:prstGeom>
        </p:spPr>
      </p:pic>
      <p:pic>
        <p:nvPicPr>
          <p:cNvPr id="7" name="Picture 6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D2213C59-B4E7-E924-807D-4FBA294D8B9B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-1312524" y="4486760"/>
            <a:ext cx="3010310" cy="2584635"/>
          </a:xfrm>
          <a:prstGeom prst="rect">
            <a:avLst/>
          </a:prstGeom>
        </p:spPr>
      </p:pic>
      <p:pic>
        <p:nvPicPr>
          <p:cNvPr id="12" name="Picture 11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1D1F67E1-A673-E945-574A-C2E96B565D29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5"/>
          <a:stretch>
            <a:fillRect/>
          </a:stretch>
        </p:blipFill>
        <p:spPr>
          <a:xfrm>
            <a:off x="-358913" y="-10097"/>
            <a:ext cx="5527262" cy="2734708"/>
          </a:xfrm>
          <a:prstGeom prst="rect">
            <a:avLst/>
          </a:prstGeom>
        </p:spPr>
      </p:pic>
      <p:pic>
        <p:nvPicPr>
          <p:cNvPr id="13" name="Picture 12" descr="A close up of a muffin&#10;&#10;Description automatically generated">
            <a:extLst>
              <a:ext uri="{FF2B5EF4-FFF2-40B4-BE49-F238E27FC236}">
                <a16:creationId xmlns:a16="http://schemas.microsoft.com/office/drawing/2014/main" id="{52939D4D-FDAF-2C0F-112B-4FBBA73CB90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6092307" y="-1088830"/>
            <a:ext cx="3784721" cy="34045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2BD206-6AC9-5E4B-5133-1A5BBFCF2B32}"/>
              </a:ext>
            </a:extLst>
          </p:cNvPr>
          <p:cNvSpPr/>
          <p:nvPr/>
        </p:nvSpPr>
        <p:spPr>
          <a:xfrm>
            <a:off x="2915604" y="3563875"/>
            <a:ext cx="7337523" cy="122599"/>
          </a:xfrm>
          <a:prstGeom prst="rect">
            <a:avLst/>
          </a:prstGeom>
          <a:solidFill>
            <a:srgbClr val="FE46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6410E2-E578-EBA7-1A4F-F32B8E82E6F9}"/>
              </a:ext>
            </a:extLst>
          </p:cNvPr>
          <p:cNvSpPr/>
          <p:nvPr/>
        </p:nvSpPr>
        <p:spPr>
          <a:xfrm>
            <a:off x="2511343" y="3997013"/>
            <a:ext cx="2917305" cy="122599"/>
          </a:xfrm>
          <a:prstGeom prst="rect">
            <a:avLst/>
          </a:prstGeom>
          <a:solidFill>
            <a:srgbClr val="FE46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A0CAAA-4EBB-AEB8-C8B3-5BC28212B8C2}"/>
              </a:ext>
            </a:extLst>
          </p:cNvPr>
          <p:cNvSpPr txBox="1"/>
          <p:nvPr/>
        </p:nvSpPr>
        <p:spPr>
          <a:xfrm>
            <a:off x="1753167" y="1937929"/>
            <a:ext cx="8685666" cy="2779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With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SemiBold" pitchFamily="2" charset="77"/>
                <a:ea typeface="Helvetica Neue Thin" panose="020B0403020202020204" pitchFamily="34" charset="0"/>
                <a:cs typeface="Poppins SemiBold" pitchFamily="2" charset="77"/>
              </a:rPr>
              <a:t>no prior experience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on social media advertising (or advertising in general for that matter), we knew it was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SemiBold" pitchFamily="2" charset="77"/>
                <a:ea typeface="Helvetica Neue Medium" panose="02000503000000020004" pitchFamily="2" charset="0"/>
                <a:cs typeface="Poppins SemiBold" pitchFamily="2" charset="77"/>
              </a:rPr>
              <a:t>our opportunity to capitalize on the moment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Medium" panose="02000503000000020004" pitchFamily="2" charset="0"/>
                <a:cs typeface="Poppins Light" pitchFamily="2" charset="77"/>
              </a:rPr>
              <a:t> as we prepared to break into the U.S. market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655010-021B-BCD3-FDB9-2E84C1523433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EDAFF8-40F9-7FFD-C3C8-0F0916415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 bright="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8" name="Picture 17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12669F35-71AB-95EB-5D8D-9E12AF8D5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215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1F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7C040-8812-79EA-CCC6-E127E8BAF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uffin&#10;&#10;Description automatically generated">
            <a:extLst>
              <a:ext uri="{FF2B5EF4-FFF2-40B4-BE49-F238E27FC236}">
                <a16:creationId xmlns:a16="http://schemas.microsoft.com/office/drawing/2014/main" id="{096D071B-4B71-4F94-5DC5-40F5AB83C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8206" flipH="1">
            <a:off x="1157348" y="3127909"/>
            <a:ext cx="3020212" cy="3617678"/>
          </a:xfrm>
          <a:prstGeom prst="rect">
            <a:avLst/>
          </a:prstGeom>
        </p:spPr>
      </p:pic>
      <p:pic>
        <p:nvPicPr>
          <p:cNvPr id="4" name="Picture 3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A25AA204-2646-10DF-6E11-10C30F81B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93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>
            <a:off x="6348946" y="3667928"/>
            <a:ext cx="1450017" cy="1244976"/>
          </a:xfrm>
          <a:prstGeom prst="rect">
            <a:avLst/>
          </a:prstGeom>
        </p:spPr>
      </p:pic>
      <p:pic>
        <p:nvPicPr>
          <p:cNvPr id="2" name="Picture 1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EE897D4C-46E1-5E1D-E703-B2300651D3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 radius="24"/>
                    </a14:imgEffect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6807">
            <a:off x="3008106" y="1446075"/>
            <a:ext cx="2671737" cy="2400342"/>
          </a:xfrm>
          <a:prstGeom prst="rect">
            <a:avLst/>
          </a:prstGeom>
        </p:spPr>
      </p:pic>
      <p:pic>
        <p:nvPicPr>
          <p:cNvPr id="5" name="Picture 4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CE0643AC-2AC0-4A98-F053-5F9DC7DA91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10333563" y="857303"/>
            <a:ext cx="3907505" cy="3510580"/>
          </a:xfrm>
          <a:prstGeom prst="rect">
            <a:avLst/>
          </a:prstGeom>
        </p:spPr>
      </p:pic>
      <p:pic>
        <p:nvPicPr>
          <p:cNvPr id="6" name="Picture 5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3919350E-D616-22CA-38BD-E26E57F4AF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-1312524" y="4486760"/>
            <a:ext cx="3010310" cy="2584635"/>
          </a:xfrm>
          <a:prstGeom prst="rect">
            <a:avLst/>
          </a:prstGeom>
        </p:spPr>
      </p:pic>
      <p:pic>
        <p:nvPicPr>
          <p:cNvPr id="7" name="Picture 6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AA29448F-76C6-4EE6-E7AA-259CCF1CE0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913" y="-2021065"/>
            <a:ext cx="5527262" cy="4745676"/>
          </a:xfrm>
          <a:prstGeom prst="rect">
            <a:avLst/>
          </a:prstGeom>
        </p:spPr>
      </p:pic>
      <p:pic>
        <p:nvPicPr>
          <p:cNvPr id="12" name="Picture 11" descr="A close up of a muffin&#10;&#10;Description automatically generated">
            <a:extLst>
              <a:ext uri="{FF2B5EF4-FFF2-40B4-BE49-F238E27FC236}">
                <a16:creationId xmlns:a16="http://schemas.microsoft.com/office/drawing/2014/main" id="{103070E6-CAF9-F1B7-D9D1-4B5E7F94AA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6092307" y="-1088830"/>
            <a:ext cx="3784721" cy="34045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B5837A-86EA-DAB0-D9DE-459AFF65E7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31475" y="2184935"/>
            <a:ext cx="9129052" cy="2488130"/>
          </a:xfrm>
          <a:prstGeom prst="rect">
            <a:avLst/>
          </a:prstGeom>
        </p:spPr>
      </p:pic>
      <p:pic>
        <p:nvPicPr>
          <p:cNvPr id="13" name="Picture 12" descr="A close up of a muffin&#10;&#10;Description automatically generated">
            <a:extLst>
              <a:ext uri="{FF2B5EF4-FFF2-40B4-BE49-F238E27FC236}">
                <a16:creationId xmlns:a16="http://schemas.microsoft.com/office/drawing/2014/main" id="{BE1EC864-EE36-9380-4C40-C0AD76EBBC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252">
            <a:off x="5160043" y="3360533"/>
            <a:ext cx="7623824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46982DE-064A-1D1E-D8FF-40EB5F035388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9FD1606-8DC1-BA9F-E5D0-9EC1B5829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 bright="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22" name="Picture 21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1B6F22C6-6DA0-D21D-4449-76D88559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693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A5931E-53AE-D71C-2525-6F5FC4687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ocolate muffin in a wrapper&#10;&#10;Description automatically generated">
            <a:extLst>
              <a:ext uri="{FF2B5EF4-FFF2-40B4-BE49-F238E27FC236}">
                <a16:creationId xmlns:a16="http://schemas.microsoft.com/office/drawing/2014/main" id="{D8F981A1-8931-367C-8D7A-84CE75A503A2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43" t="28277" r="33219" b="459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1B69755-F1E0-19C9-5DC0-D468D9A58733}"/>
              </a:ext>
            </a:extLst>
          </p:cNvPr>
          <p:cNvSpPr/>
          <p:nvPr/>
        </p:nvSpPr>
        <p:spPr>
          <a:xfrm>
            <a:off x="1061330" y="888643"/>
            <a:ext cx="4670176" cy="5306095"/>
          </a:xfrm>
          <a:prstGeom prst="roundRect">
            <a:avLst>
              <a:gd name="adj" fmla="val 5912"/>
            </a:avLst>
          </a:prstGeom>
          <a:solidFill>
            <a:schemeClr val="tx1">
              <a:alpha val="589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54FC7EA-3D81-5539-5E20-BFBF74FEB7E4}"/>
              </a:ext>
            </a:extLst>
          </p:cNvPr>
          <p:cNvSpPr/>
          <p:nvPr/>
        </p:nvSpPr>
        <p:spPr>
          <a:xfrm>
            <a:off x="6637882" y="888643"/>
            <a:ext cx="4670176" cy="5306095"/>
          </a:xfrm>
          <a:prstGeom prst="roundRect">
            <a:avLst>
              <a:gd name="adj" fmla="val 5912"/>
            </a:avLst>
          </a:prstGeom>
          <a:solidFill>
            <a:schemeClr val="tx1">
              <a:alpha val="589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6C1C46F-A528-EE26-9A3A-B9CC2E5ECB21}"/>
              </a:ext>
            </a:extLst>
          </p:cNvPr>
          <p:cNvSpPr txBox="1">
            <a:spLocks/>
          </p:cNvSpPr>
          <p:nvPr/>
        </p:nvSpPr>
        <p:spPr>
          <a:xfrm>
            <a:off x="6460495" y="338083"/>
            <a:ext cx="4797974" cy="1760483"/>
          </a:xfrm>
          <a:prstGeom prst="rect">
            <a:avLst/>
          </a:prstGeom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6000" b="0" i="0" u="none" strike="noStrike" kern="1200" cap="none" spc="0" normalizeH="0" baseline="0" noProof="0">
              <a:ln>
                <a:noFill/>
              </a:ln>
              <a:solidFill>
                <a:srgbClr val="E873CA"/>
              </a:solidFill>
              <a:effectLst/>
              <a:uLnTx/>
              <a:uFillTx/>
              <a:latin typeface="Poppins Light" pitchFamily="2" charset="77"/>
              <a:ea typeface="+mj-ea"/>
              <a:cs typeface="+mj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EC658C-B4D9-82DE-E2D3-BD668399198B}"/>
              </a:ext>
            </a:extLst>
          </p:cNvPr>
          <p:cNvSpPr txBox="1">
            <a:spLocks/>
          </p:cNvSpPr>
          <p:nvPr/>
        </p:nvSpPr>
        <p:spPr>
          <a:xfrm>
            <a:off x="1279634" y="3429000"/>
            <a:ext cx="3205654" cy="2325414"/>
          </a:xfrm>
          <a:prstGeom prst="rect">
            <a:avLst/>
          </a:prstGeom>
        </p:spPr>
        <p:txBody>
          <a:bodyPr lIns="72000" rIns="72000" anchor="t" anchorCtr="0"/>
          <a:lstStyle>
            <a:lvl1pPr marL="0" indent="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-171450" algn="l" defTabSz="9144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600"/>
              </a:spcAft>
              <a:buClr>
                <a:srgbClr val="1201FF"/>
              </a:buClr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58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1201FF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E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C82F3F-ED8A-0AB4-026E-9461802C5C13}"/>
              </a:ext>
            </a:extLst>
          </p:cNvPr>
          <p:cNvSpPr txBox="1"/>
          <p:nvPr/>
        </p:nvSpPr>
        <p:spPr>
          <a:xfrm>
            <a:off x="1620737" y="2367612"/>
            <a:ext cx="3415863" cy="267765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Breaking into the B2C space for the first time, we aimed to leverage the “Olympic Muffin Man” craze without revealing our role due to legal restrictions.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Helvetica Neue Light" panose="02000403000000020004" pitchFamily="2" charset="0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Competing with established consumer brands, we needed a way to capture audience interest among the noise, without being able to even say the word “Olympics”.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6F2E51-28DB-FAFB-97CE-18FBB6C7031F}"/>
              </a:ext>
            </a:extLst>
          </p:cNvPr>
          <p:cNvSpPr txBox="1"/>
          <p:nvPr/>
        </p:nvSpPr>
        <p:spPr>
          <a:xfrm>
            <a:off x="7275209" y="2367612"/>
            <a:ext cx="3473443" cy="310854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Medium" panose="02000503000000020004" pitchFamily="2" charset="0"/>
                <a:cs typeface="Poppins" pitchFamily="2" charset="77"/>
              </a:rPr>
              <a:t>STEALTHY SOCIAL PRESENCE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Created a TikTok profile with content that leveraged the mystery around the muffins’ recipe as the hook.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Helvetica Neue Light" panose="02000403000000020004" pitchFamily="2" charset="0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Medium" panose="02000503000000020004" pitchFamily="2" charset="0"/>
                <a:cs typeface="Poppins" pitchFamily="2" charset="77"/>
              </a:rPr>
              <a:t>ACTIVE ENGAGEMENT</a:t>
            </a:r>
            <a:b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</a:b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Built hype through community management, fueling the intrigue without revealing our identity.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Helvetica Neue Light" panose="02000403000000020004" pitchFamily="2" charset="0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Medium" panose="02000503000000020004" pitchFamily="2" charset="0"/>
                <a:cs typeface="Poppins" pitchFamily="2" charset="77"/>
              </a:rPr>
              <a:t>STRATEGIC OUTREACH</a:t>
            </a:r>
            <a:b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</a:b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Delivered muffins to Olympic athletes and amplified reach through paid media.</a:t>
            </a:r>
          </a:p>
        </p:txBody>
      </p:sp>
      <p:pic>
        <p:nvPicPr>
          <p:cNvPr id="21" name="Picture 20" descr="A black background with red letters&#10;&#10;AI-generated content may be incorrect.">
            <a:extLst>
              <a:ext uri="{FF2B5EF4-FFF2-40B4-BE49-F238E27FC236}">
                <a16:creationId xmlns:a16="http://schemas.microsoft.com/office/drawing/2014/main" id="{DF68D0F8-BF63-6DA5-5707-F8755BE885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8786"/>
          <a:stretch>
            <a:fillRect/>
          </a:stretch>
        </p:blipFill>
        <p:spPr>
          <a:xfrm>
            <a:off x="884696" y="949448"/>
            <a:ext cx="5010905" cy="1418165"/>
          </a:xfrm>
          <a:prstGeom prst="rect">
            <a:avLst/>
          </a:prstGeom>
        </p:spPr>
      </p:pic>
      <p:pic>
        <p:nvPicPr>
          <p:cNvPr id="6" name="Picture 5" descr="A black background with red letters&#10;&#10;AI-generated content may be incorrect.">
            <a:extLst>
              <a:ext uri="{FF2B5EF4-FFF2-40B4-BE49-F238E27FC236}">
                <a16:creationId xmlns:a16="http://schemas.microsoft.com/office/drawing/2014/main" id="{F80F08BB-5417-B89D-FF8B-A1E39B28E4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214"/>
          <a:stretch>
            <a:fillRect/>
          </a:stretch>
        </p:blipFill>
        <p:spPr>
          <a:xfrm>
            <a:off x="6625221" y="949447"/>
            <a:ext cx="4773418" cy="141816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6471428-44D9-8DF7-EE30-B468408934A3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EE46DAE-7BC7-6953-B22B-A0E490EA5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0" name="Picture 9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EE54C45B-35C8-1925-FE95-46778A7EE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598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7F09E6CA-4E12-92A6-B909-7A966950B7BA}"/>
              </a:ext>
            </a:extLst>
          </p:cNvPr>
          <p:cNvGrpSpPr/>
          <p:nvPr/>
        </p:nvGrpSpPr>
        <p:grpSpPr>
          <a:xfrm>
            <a:off x="217805" y="985170"/>
            <a:ext cx="11754790" cy="5446676"/>
            <a:chOff x="217805" y="1154013"/>
            <a:chExt cx="11754790" cy="5446676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C62F8672-1DE2-CD31-7A03-6C4519A1F427}"/>
                </a:ext>
              </a:extLst>
            </p:cNvPr>
            <p:cNvSpPr/>
            <p:nvPr/>
          </p:nvSpPr>
          <p:spPr>
            <a:xfrm rot="10800000">
              <a:off x="4180205" y="1154013"/>
              <a:ext cx="3801415" cy="5446674"/>
            </a:xfrm>
            <a:prstGeom prst="round2SameRect">
              <a:avLst>
                <a:gd name="adj1" fmla="val 5642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  <p:sp>
          <p:nvSpPr>
            <p:cNvPr id="71" name="Rounded Rectangle 48">
              <a:extLst>
                <a:ext uri="{FF2B5EF4-FFF2-40B4-BE49-F238E27FC236}">
                  <a16:creationId xmlns:a16="http://schemas.microsoft.com/office/drawing/2014/main" id="{6883BF25-1324-B13E-E840-A2D6475AFC9A}"/>
                </a:ext>
              </a:extLst>
            </p:cNvPr>
            <p:cNvSpPr/>
            <p:nvPr/>
          </p:nvSpPr>
          <p:spPr>
            <a:xfrm rot="10800000">
              <a:off x="217805" y="1154013"/>
              <a:ext cx="3801415" cy="5446676"/>
            </a:xfrm>
            <a:prstGeom prst="round2SameRect">
              <a:avLst>
                <a:gd name="adj1" fmla="val 5642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  <p:sp>
          <p:nvSpPr>
            <p:cNvPr id="72" name="Rounded Rectangle 48">
              <a:extLst>
                <a:ext uri="{FF2B5EF4-FFF2-40B4-BE49-F238E27FC236}">
                  <a16:creationId xmlns:a16="http://schemas.microsoft.com/office/drawing/2014/main" id="{85E6EDF5-BE75-44C1-318F-7797D3DD9E51}"/>
                </a:ext>
              </a:extLst>
            </p:cNvPr>
            <p:cNvSpPr/>
            <p:nvPr/>
          </p:nvSpPr>
          <p:spPr>
            <a:xfrm rot="10800000">
              <a:off x="8171180" y="1154013"/>
              <a:ext cx="3801415" cy="5446672"/>
            </a:xfrm>
            <a:prstGeom prst="round2SameRect">
              <a:avLst>
                <a:gd name="adj1" fmla="val 5642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A6166D7B-AFD6-66AC-9183-5B29690E9103}"/>
              </a:ext>
            </a:extLst>
          </p:cNvPr>
          <p:cNvSpPr/>
          <p:nvPr/>
        </p:nvSpPr>
        <p:spPr>
          <a:xfrm>
            <a:off x="217885" y="876941"/>
            <a:ext cx="3801415" cy="241527"/>
          </a:xfrm>
          <a:prstGeom prst="roundRect">
            <a:avLst>
              <a:gd name="adj" fmla="val 50000"/>
            </a:avLst>
          </a:prstGeom>
          <a:solidFill>
            <a:srgbClr val="481F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USERS’ INTEREST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33F85FAB-E5B1-05CA-0865-AB117F8B9580}"/>
              </a:ext>
            </a:extLst>
          </p:cNvPr>
          <p:cNvSpPr/>
          <p:nvPr/>
        </p:nvSpPr>
        <p:spPr>
          <a:xfrm>
            <a:off x="4180207" y="870523"/>
            <a:ext cx="3831585" cy="241527"/>
          </a:xfrm>
          <a:prstGeom prst="roundRect">
            <a:avLst>
              <a:gd name="adj" fmla="val 50000"/>
            </a:avLst>
          </a:prstGeom>
          <a:solidFill>
            <a:srgbClr val="481F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BRANDS’ INTEREST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13ED1E1-725D-6FDA-737F-1D851D8105C9}"/>
              </a:ext>
            </a:extLst>
          </p:cNvPr>
          <p:cNvSpPr/>
          <p:nvPr/>
        </p:nvSpPr>
        <p:spPr>
          <a:xfrm>
            <a:off x="8172699" y="870523"/>
            <a:ext cx="3801415" cy="24152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OPPORTUNITY</a:t>
            </a:r>
          </a:p>
        </p:txBody>
      </p:sp>
      <p:pic>
        <p:nvPicPr>
          <p:cNvPr id="41" name="Download (36)">
            <a:hlinkClick r:id="" action="ppaction://media"/>
            <a:extLst>
              <a:ext uri="{FF2B5EF4-FFF2-40B4-BE49-F238E27FC236}">
                <a16:creationId xmlns:a16="http://schemas.microsoft.com/office/drawing/2014/main" id="{0BBD749E-FEE2-4F07-F3A1-81EA398F49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36057" y="3260157"/>
            <a:ext cx="1052208" cy="18705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0A1F5FD5-15EE-8D84-5642-C4D1AAE9EF9A}"/>
              </a:ext>
            </a:extLst>
          </p:cNvPr>
          <p:cNvGrpSpPr/>
          <p:nvPr/>
        </p:nvGrpSpPr>
        <p:grpSpPr>
          <a:xfrm>
            <a:off x="1638864" y="1329399"/>
            <a:ext cx="2350922" cy="3721458"/>
            <a:chOff x="261197" y="1412333"/>
            <a:chExt cx="2225955" cy="3523639"/>
          </a:xfrm>
        </p:grpSpPr>
        <p:pic>
          <p:nvPicPr>
            <p:cNvPr id="40" name="Picture 39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ABA8DABA-7032-45B7-8EA4-D4785E1B0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84" y="1412333"/>
              <a:ext cx="2176068" cy="7585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Picture 41" descr="A black text on a white background&#10;&#10;Description automatically generated">
              <a:extLst>
                <a:ext uri="{FF2B5EF4-FFF2-40B4-BE49-F238E27FC236}">
                  <a16:creationId xmlns:a16="http://schemas.microsoft.com/office/drawing/2014/main" id="{4E8E3B2D-FF4F-FE76-870E-F85509873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197" y="2995514"/>
              <a:ext cx="2046026" cy="5593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Picture 42" descr="A close-up of a text&#10;&#10;Description automatically generated">
              <a:extLst>
                <a:ext uri="{FF2B5EF4-FFF2-40B4-BE49-F238E27FC236}">
                  <a16:creationId xmlns:a16="http://schemas.microsoft.com/office/drawing/2014/main" id="{E6FFBB82-77FA-86F2-F453-BA5B7CFC2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22" y="3575324"/>
              <a:ext cx="2012802" cy="58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Picture 43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0765DE58-D54C-5292-6179-81D9203D7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22" y="4159192"/>
              <a:ext cx="2012802" cy="776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Picture 44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7A35EFA8-4C93-64F3-80C2-85A2A4BB1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83" y="2262986"/>
              <a:ext cx="2176068" cy="6404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" name="Download (38)">
            <a:hlinkClick r:id="" action="ppaction://media"/>
            <a:extLst>
              <a:ext uri="{FF2B5EF4-FFF2-40B4-BE49-F238E27FC236}">
                <a16:creationId xmlns:a16="http://schemas.microsoft.com/office/drawing/2014/main" id="{A79E406E-DE9F-70FF-0261-2D059E0B83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36361" y="1258527"/>
            <a:ext cx="1052208" cy="187059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DC3E2FD-4D17-CF52-1C52-375CFC52A598}"/>
              </a:ext>
            </a:extLst>
          </p:cNvPr>
          <p:cNvSpPr txBox="1"/>
          <p:nvPr/>
        </p:nvSpPr>
        <p:spPr>
          <a:xfrm>
            <a:off x="420918" y="5351728"/>
            <a:ext cx="322866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Users are on a quest to find where the Muffins</a:t>
            </a:r>
            <a:b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</a:b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are from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. Some of them are close to finding them (Mercadona, Coup de Pates) and others just miss (Lidl). </a:t>
            </a: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They are even attempting to recreate our recipe.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8B1020-E29A-3366-F4A8-255E32094575}"/>
              </a:ext>
            </a:extLst>
          </p:cNvPr>
          <p:cNvSpPr txBox="1"/>
          <p:nvPr/>
        </p:nvSpPr>
        <p:spPr>
          <a:xfrm>
            <a:off x="4439308" y="5351728"/>
            <a:ext cx="30595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Brands from outside and inside the baked goods industry 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are leveraging the momentum by attempting to participate in online dicussions related to the Muffin Man.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CA696FD-C495-6F3B-8565-47A808E7EE10}"/>
              </a:ext>
            </a:extLst>
          </p:cNvPr>
          <p:cNvSpPr txBox="1"/>
          <p:nvPr/>
        </p:nvSpPr>
        <p:spPr>
          <a:xfrm>
            <a:off x="8366574" y="5351728"/>
            <a:ext cx="34734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To participate in online discussion we decided to </a:t>
            </a: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focus on the most recent videos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, where users are desperate for an answer on where to find the muffins. Henrik, the Muffin Man himself, would be </a:t>
            </a:r>
            <a:r>
              <a:rPr kumimoji="0" lang="en-US" sz="1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the perfect ally to confirm our identity 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without having to do it ourselves. </a:t>
            </a:r>
          </a:p>
        </p:txBody>
      </p:sp>
      <p:pic>
        <p:nvPicPr>
          <p:cNvPr id="58" name="Download (35)">
            <a:hlinkClick r:id="" action="ppaction://media"/>
            <a:extLst>
              <a:ext uri="{FF2B5EF4-FFF2-40B4-BE49-F238E27FC236}">
                <a16:creationId xmlns:a16="http://schemas.microsoft.com/office/drawing/2014/main" id="{F73BFA49-01E7-4F2E-0616-B4014CE2B9D2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753776" y="1329398"/>
            <a:ext cx="1038337" cy="1845931"/>
          </a:xfrm>
          <a:prstGeom prst="rect">
            <a:avLst/>
          </a:prstGeom>
          <a:ln>
            <a:noFill/>
          </a:ln>
        </p:spPr>
      </p:pic>
      <p:pic>
        <p:nvPicPr>
          <p:cNvPr id="59" name="Picture 5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108B23A-EAC0-FF26-5699-E17C9A34794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993" y="3356563"/>
            <a:ext cx="1520517" cy="1692546"/>
          </a:xfrm>
          <a:prstGeom prst="rect">
            <a:avLst/>
          </a:prstGeom>
          <a:ln>
            <a:noFill/>
          </a:ln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EE5BA389-1374-E42F-5DEE-4D13F4909171}"/>
              </a:ext>
            </a:extLst>
          </p:cNvPr>
          <p:cNvGrpSpPr/>
          <p:nvPr/>
        </p:nvGrpSpPr>
        <p:grpSpPr>
          <a:xfrm>
            <a:off x="4305427" y="1304114"/>
            <a:ext cx="2299523" cy="3635885"/>
            <a:chOff x="4122282" y="1815330"/>
            <a:chExt cx="2299523" cy="3635885"/>
          </a:xfrm>
        </p:grpSpPr>
        <p:pic>
          <p:nvPicPr>
            <p:cNvPr id="55" name="Picture 54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F2E82CCF-F224-76C8-13BE-430DBA10A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4057" y="1815330"/>
              <a:ext cx="2297748" cy="10621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6" name="Picture 55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BAF21F70-483E-50A6-E0F9-74056ADF4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2282" y="2965177"/>
              <a:ext cx="1743868" cy="64045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5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7EBAE7F-D71F-CC6F-EFA7-1E0218A7F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4996" y="3686546"/>
              <a:ext cx="1907088" cy="58555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0" name="Picture 2">
              <a:extLst>
                <a:ext uri="{FF2B5EF4-FFF2-40B4-BE49-F238E27FC236}">
                  <a16:creationId xmlns:a16="http://schemas.microsoft.com/office/drawing/2014/main" id="{5FA5998D-EDC0-9FD1-490C-1A6AD1FB91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2" t="8485" r="11747" b="22222"/>
            <a:stretch/>
          </p:blipFill>
          <p:spPr bwMode="auto">
            <a:xfrm>
              <a:off x="4134996" y="4414699"/>
              <a:ext cx="1919803" cy="1036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2" name="ssstik.io_@mayainthecity_1723106069308">
            <a:hlinkClick r:id="" action="ppaction://media"/>
            <a:extLst>
              <a:ext uri="{FF2B5EF4-FFF2-40B4-BE49-F238E27FC236}">
                <a16:creationId xmlns:a16="http://schemas.microsoft.com/office/drawing/2014/main" id="{A1CB8192-011E-0330-3D7C-F5163AFDA6F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8973140" y="1247487"/>
            <a:ext cx="1053692" cy="192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Download (37)">
            <a:hlinkClick r:id="" action="ppaction://media"/>
            <a:extLst>
              <a:ext uri="{FF2B5EF4-FFF2-40B4-BE49-F238E27FC236}">
                <a16:creationId xmlns:a16="http://schemas.microsoft.com/office/drawing/2014/main" id="{4DBE48DA-341C-6640-3C13-B8F027C98B97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0098226" y="1256019"/>
            <a:ext cx="1080652" cy="192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Download (39)">
            <a:hlinkClick r:id="" action="ppaction://media"/>
            <a:extLst>
              <a:ext uri="{FF2B5EF4-FFF2-40B4-BE49-F238E27FC236}">
                <a16:creationId xmlns:a16="http://schemas.microsoft.com/office/drawing/2014/main" id="{F0A11FAD-95C4-FB47-F03B-2B0D2C8D190E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967933" y="3248262"/>
            <a:ext cx="1058899" cy="188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sstik.io_@jonjontvedt_1723115310730">
            <a:hlinkClick r:id="" action="ppaction://media"/>
            <a:extLst>
              <a:ext uri="{FF2B5EF4-FFF2-40B4-BE49-F238E27FC236}">
                <a16:creationId xmlns:a16="http://schemas.microsoft.com/office/drawing/2014/main" id="{7F0A5471-D75D-7F83-DEDC-E70C3D04D0E3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0110825" y="3254387"/>
            <a:ext cx="1055454" cy="18763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806259-3CB8-C95E-EFF8-4B36654D5292}"/>
              </a:ext>
            </a:extLst>
          </p:cNvPr>
          <p:cNvCxnSpPr/>
          <p:nvPr/>
        </p:nvCxnSpPr>
        <p:spPr>
          <a:xfrm>
            <a:off x="461197" y="5216619"/>
            <a:ext cx="3295578" cy="0"/>
          </a:xfrm>
          <a:prstGeom prst="line">
            <a:avLst/>
          </a:prstGeom>
          <a:ln w="9525">
            <a:solidFill>
              <a:srgbClr val="481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8AFB9E-C405-49BE-6A5D-116DDA8F5AB4}"/>
              </a:ext>
            </a:extLst>
          </p:cNvPr>
          <p:cNvCxnSpPr/>
          <p:nvPr/>
        </p:nvCxnSpPr>
        <p:spPr>
          <a:xfrm>
            <a:off x="4439308" y="5216619"/>
            <a:ext cx="3295578" cy="0"/>
          </a:xfrm>
          <a:prstGeom prst="line">
            <a:avLst/>
          </a:prstGeom>
          <a:ln w="9525">
            <a:solidFill>
              <a:srgbClr val="481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FEFF4D-143D-3C76-FB47-DF43D9737923}"/>
              </a:ext>
            </a:extLst>
          </p:cNvPr>
          <p:cNvCxnSpPr/>
          <p:nvPr/>
        </p:nvCxnSpPr>
        <p:spPr>
          <a:xfrm>
            <a:off x="8426847" y="5216619"/>
            <a:ext cx="3295578" cy="0"/>
          </a:xfrm>
          <a:prstGeom prst="line">
            <a:avLst/>
          </a:prstGeom>
          <a:ln w="9525">
            <a:solidFill>
              <a:srgbClr val="481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E188323E-47EC-1F72-2D0F-F6BD6B4FAF96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039395" y="-25199"/>
            <a:ext cx="6019800" cy="9652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29E2E0C-4A53-1009-8A13-A92A9E1876A3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F0A2A2-0D5C-57B4-CDDF-AECC4E461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6" name="Picture 15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0B2AA2EC-C3AA-04D6-7396-843EEC328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428294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2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64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E8B6D-7260-4F88-C4E9-3C45B9C3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AF2EB6CB-4117-FB8C-76D1-4D09B67CBE82}"/>
              </a:ext>
            </a:extLst>
          </p:cNvPr>
          <p:cNvGrpSpPr/>
          <p:nvPr/>
        </p:nvGrpSpPr>
        <p:grpSpPr>
          <a:xfrm>
            <a:off x="8834790" y="1193145"/>
            <a:ext cx="2814289" cy="4766604"/>
            <a:chOff x="8248066" y="5284590"/>
            <a:chExt cx="3059184" cy="5181386"/>
          </a:xfrm>
        </p:grpSpPr>
        <p:pic>
          <p:nvPicPr>
            <p:cNvPr id="11" name="Picture 10" descr="A person holding a box&#10;&#10;Description automatically generated">
              <a:extLst>
                <a:ext uri="{FF2B5EF4-FFF2-40B4-BE49-F238E27FC236}">
                  <a16:creationId xmlns:a16="http://schemas.microsoft.com/office/drawing/2014/main" id="{55E0E943-68DD-C459-C2FF-303CCD47B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8066" y="5284590"/>
              <a:ext cx="1444445" cy="2532804"/>
            </a:xfrm>
            <a:prstGeom prst="roundRect">
              <a:avLst>
                <a:gd name="adj" fmla="val 9953"/>
              </a:avLst>
            </a:prstGeom>
          </p:spPr>
        </p:pic>
        <p:pic>
          <p:nvPicPr>
            <p:cNvPr id="15" name="Picture 14" descr="A person wearing glasses and a hat&#10;&#10;Description automatically generated">
              <a:extLst>
                <a:ext uri="{FF2B5EF4-FFF2-40B4-BE49-F238E27FC236}">
                  <a16:creationId xmlns:a16="http://schemas.microsoft.com/office/drawing/2014/main" id="{D0647D44-0B86-5F3A-C2A1-BE290D53F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0533" y="5284590"/>
              <a:ext cx="1556717" cy="2532804"/>
            </a:xfrm>
            <a:prstGeom prst="roundRect">
              <a:avLst>
                <a:gd name="adj" fmla="val 10438"/>
              </a:avLst>
            </a:prstGeom>
          </p:spPr>
        </p:pic>
        <p:pic>
          <p:nvPicPr>
            <p:cNvPr id="17" name="Picture 16" descr="A hand holding a booklet&#10;&#10;Description automatically generated">
              <a:extLst>
                <a:ext uri="{FF2B5EF4-FFF2-40B4-BE49-F238E27FC236}">
                  <a16:creationId xmlns:a16="http://schemas.microsoft.com/office/drawing/2014/main" id="{42AE3415-109E-98D0-9DF0-0745C063B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904" y="7881835"/>
              <a:ext cx="1436607" cy="2584141"/>
            </a:xfrm>
            <a:prstGeom prst="roundRect">
              <a:avLst>
                <a:gd name="adj" fmla="val 11604"/>
              </a:avLst>
            </a:prstGeom>
          </p:spPr>
        </p:pic>
        <p:pic>
          <p:nvPicPr>
            <p:cNvPr id="19" name="Picture 18" descr="A person holding a chocolate cupcake&#10;&#10;Description automatically generated">
              <a:extLst>
                <a:ext uri="{FF2B5EF4-FFF2-40B4-BE49-F238E27FC236}">
                  <a16:creationId xmlns:a16="http://schemas.microsoft.com/office/drawing/2014/main" id="{248CFDF8-A31F-846B-8E35-B62C99072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21"/>
            <a:stretch/>
          </p:blipFill>
          <p:spPr>
            <a:xfrm>
              <a:off x="9740658" y="7881835"/>
              <a:ext cx="1566592" cy="2584141"/>
            </a:xfrm>
            <a:prstGeom prst="roundRect">
              <a:avLst>
                <a:gd name="adj" fmla="val 10477"/>
              </a:avLst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E1E6158-27D5-1A5F-1641-74507FC9A512}"/>
              </a:ext>
            </a:extLst>
          </p:cNvPr>
          <p:cNvGrpSpPr/>
          <p:nvPr/>
        </p:nvGrpSpPr>
        <p:grpSpPr>
          <a:xfrm>
            <a:off x="6288631" y="1184260"/>
            <a:ext cx="2079474" cy="4775711"/>
            <a:chOff x="5896828" y="1282831"/>
            <a:chExt cx="2354985" cy="5408445"/>
          </a:xfrm>
        </p:grpSpPr>
        <p:pic>
          <p:nvPicPr>
            <p:cNvPr id="24" name="Imagen 11" descr="A chocolate muffin with a person's face&#10;&#10;Description automatically generated">
              <a:extLst>
                <a:ext uri="{FF2B5EF4-FFF2-40B4-BE49-F238E27FC236}">
                  <a16:creationId xmlns:a16="http://schemas.microsoft.com/office/drawing/2014/main" id="{FF776056-1C4E-90A6-34C0-D3D6571EE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-1921" r="-4" b="527"/>
            <a:stretch/>
          </p:blipFill>
          <p:spPr>
            <a:xfrm>
              <a:off x="5904847" y="3716805"/>
              <a:ext cx="2346966" cy="2974471"/>
            </a:xfrm>
            <a:prstGeom prst="rect">
              <a:avLst/>
            </a:prstGeom>
          </p:spPr>
        </p:pic>
        <p:pic>
          <p:nvPicPr>
            <p:cNvPr id="23" name="Imagen 7" descr="A chocolate muffin in a wrapper&#10;&#10;Description automatically generated">
              <a:extLst>
                <a:ext uri="{FF2B5EF4-FFF2-40B4-BE49-F238E27FC236}">
                  <a16:creationId xmlns:a16="http://schemas.microsoft.com/office/drawing/2014/main" id="{C326FAFF-1161-DCAC-369B-1C848D517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4" r="-2" b="4067"/>
            <a:stretch/>
          </p:blipFill>
          <p:spPr>
            <a:xfrm>
              <a:off x="5896828" y="1282831"/>
              <a:ext cx="2339383" cy="1249415"/>
            </a:xfrm>
            <a:prstGeom prst="rect">
              <a:avLst/>
            </a:prstGeom>
          </p:spPr>
        </p:pic>
        <p:pic>
          <p:nvPicPr>
            <p:cNvPr id="30" name="Imagen 11" descr="A cupcakes falling in the air&#10;&#10;Description automatically generated">
              <a:extLst>
                <a:ext uri="{FF2B5EF4-FFF2-40B4-BE49-F238E27FC236}">
                  <a16:creationId xmlns:a16="http://schemas.microsoft.com/office/drawing/2014/main" id="{9DFCC466-E29F-58DD-765C-FEC522596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12757" r="2" b="8686"/>
            <a:stretch/>
          </p:blipFill>
          <p:spPr>
            <a:xfrm>
              <a:off x="7066673" y="2591253"/>
              <a:ext cx="1169538" cy="1148462"/>
            </a:xfrm>
            <a:prstGeom prst="rect">
              <a:avLst/>
            </a:prstGeom>
          </p:spPr>
        </p:pic>
        <p:pic>
          <p:nvPicPr>
            <p:cNvPr id="31" name="Imagen 11" descr="A group of people looking at a painting&#10;&#10;Description automatically generated">
              <a:extLst>
                <a:ext uri="{FF2B5EF4-FFF2-40B4-BE49-F238E27FC236}">
                  <a16:creationId xmlns:a16="http://schemas.microsoft.com/office/drawing/2014/main" id="{B7E1B11B-8531-81E5-6893-9D186E77F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8710" b="7002"/>
            <a:stretch/>
          </p:blipFill>
          <p:spPr>
            <a:xfrm>
              <a:off x="5904847" y="2580123"/>
              <a:ext cx="1103377" cy="1162519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548A72-3396-D9F3-E654-BFDADC48331E}"/>
              </a:ext>
            </a:extLst>
          </p:cNvPr>
          <p:cNvGrpSpPr/>
          <p:nvPr/>
        </p:nvGrpSpPr>
        <p:grpSpPr>
          <a:xfrm>
            <a:off x="449865" y="1184260"/>
            <a:ext cx="5320269" cy="4667895"/>
            <a:chOff x="438556" y="1633153"/>
            <a:chExt cx="4495073" cy="3943885"/>
          </a:xfrm>
        </p:grpSpPr>
        <p:pic>
          <p:nvPicPr>
            <p:cNvPr id="33" name="Snaptik.app_7401140203101883681">
              <a:hlinkClick r:id="" action="ppaction://media"/>
              <a:extLst>
                <a:ext uri="{FF2B5EF4-FFF2-40B4-BE49-F238E27FC236}">
                  <a16:creationId xmlns:a16="http://schemas.microsoft.com/office/drawing/2014/main" id="{5AE466A3-4397-1287-CABE-08985FF8B168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2719417" y="1633153"/>
              <a:ext cx="2214212" cy="3936378"/>
            </a:xfrm>
            <a:prstGeom prst="roundRect">
              <a:avLst>
                <a:gd name="adj" fmla="val 7535"/>
              </a:avLst>
            </a:prstGeom>
          </p:spPr>
        </p:pic>
        <p:pic>
          <p:nvPicPr>
            <p:cNvPr id="34" name="Snaptik.app_7401155722291072289">
              <a:hlinkClick r:id="" action="ppaction://media"/>
              <a:extLst>
                <a:ext uri="{FF2B5EF4-FFF2-40B4-BE49-F238E27FC236}">
                  <a16:creationId xmlns:a16="http://schemas.microsoft.com/office/drawing/2014/main" id="{09E01F28-2B39-10A2-87C2-2A217D970259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5"/>
            <a:stretch>
              <a:fillRect/>
            </a:stretch>
          </p:blipFill>
          <p:spPr>
            <a:xfrm>
              <a:off x="438556" y="1640660"/>
              <a:ext cx="2214213" cy="3936378"/>
            </a:xfrm>
            <a:prstGeom prst="roundRect">
              <a:avLst>
                <a:gd name="adj" fmla="val 7950"/>
              </a:avLst>
            </a:prstGeom>
          </p:spPr>
        </p:pic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E9C7D7D-9705-6C25-5E1A-9ABA1A88B6FB}"/>
              </a:ext>
            </a:extLst>
          </p:cNvPr>
          <p:cNvSpPr/>
          <p:nvPr/>
        </p:nvSpPr>
        <p:spPr>
          <a:xfrm>
            <a:off x="273376" y="1021404"/>
            <a:ext cx="5691195" cy="5359942"/>
          </a:xfrm>
          <a:prstGeom prst="roundRect">
            <a:avLst>
              <a:gd name="adj" fmla="val 3245"/>
            </a:avLst>
          </a:prstGeom>
          <a:noFill/>
          <a:ln w="9525">
            <a:solidFill>
              <a:srgbClr val="FD47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67E92D4-3D80-9B2F-C026-66D4DBA33743}"/>
              </a:ext>
            </a:extLst>
          </p:cNvPr>
          <p:cNvSpPr/>
          <p:nvPr/>
        </p:nvSpPr>
        <p:spPr>
          <a:xfrm>
            <a:off x="6084280" y="1021404"/>
            <a:ext cx="2488177" cy="5359942"/>
          </a:xfrm>
          <a:prstGeom prst="roundRect">
            <a:avLst>
              <a:gd name="adj" fmla="val 7279"/>
            </a:avLst>
          </a:prstGeom>
          <a:noFill/>
          <a:ln w="9525">
            <a:solidFill>
              <a:srgbClr val="FD47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DB9D85D-403C-EF4C-0E09-24A0E30695C2}"/>
              </a:ext>
            </a:extLst>
          </p:cNvPr>
          <p:cNvSpPr/>
          <p:nvPr/>
        </p:nvSpPr>
        <p:spPr>
          <a:xfrm>
            <a:off x="8695901" y="1021404"/>
            <a:ext cx="3222720" cy="5359942"/>
          </a:xfrm>
          <a:prstGeom prst="roundRect">
            <a:avLst>
              <a:gd name="adj" fmla="val 3245"/>
            </a:avLst>
          </a:prstGeom>
          <a:noFill/>
          <a:ln w="9525">
            <a:solidFill>
              <a:srgbClr val="FD47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059B99-D0E3-FBA4-726E-84BF56A5BA87}"/>
              </a:ext>
            </a:extLst>
          </p:cNvPr>
          <p:cNvSpPr txBox="1"/>
          <p:nvPr/>
        </p:nvSpPr>
        <p:spPr>
          <a:xfrm>
            <a:off x="8842001" y="6245305"/>
            <a:ext cx="739305" cy="276999"/>
          </a:xfrm>
          <a:prstGeom prst="rect">
            <a:avLst/>
          </a:prstGeom>
          <a:solidFill>
            <a:srgbClr val="FFFAEC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S" sz="1200" b="0" i="0" u="none" strike="noStrike" kern="1200" cap="none" spc="0" normalizeH="0" baseline="0" noProof="0">
                <a:ln>
                  <a:noFill/>
                </a:ln>
                <a:solidFill>
                  <a:srgbClr val="FE4602"/>
                </a:solidFill>
                <a:effectLst/>
                <a:uLnTx/>
                <a:uFillTx/>
                <a:latin typeface="Poppins Light" pitchFamily="2" charset="77"/>
                <a:ea typeface="+mn-ea"/>
                <a:cs typeface="Poppins Light" pitchFamily="2" charset="77"/>
              </a:rPr>
              <a:t>TALENT: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F07460-7B37-2D39-219A-222F1322FD1B}"/>
              </a:ext>
            </a:extLst>
          </p:cNvPr>
          <p:cNvSpPr txBox="1"/>
          <p:nvPr/>
        </p:nvSpPr>
        <p:spPr>
          <a:xfrm>
            <a:off x="10353604" y="6245305"/>
            <a:ext cx="1444626" cy="276999"/>
          </a:xfrm>
          <a:prstGeom prst="rect">
            <a:avLst/>
          </a:prstGeom>
          <a:solidFill>
            <a:srgbClr val="FFFAEC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S" sz="1200" b="0" i="1" u="none" strike="noStrike" kern="1200" cap="none" spc="0" normalizeH="0" baseline="0" noProof="0">
                <a:ln>
                  <a:noFill/>
                </a:ln>
                <a:solidFill>
                  <a:srgbClr val="FE4602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THE MUFFIN MAN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5EB4FB-2507-01F7-B83D-294804FF7664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77F285C-03C3-5855-7524-BA5A92EA3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0" name="Picture 9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A63C70E5-9322-2E4E-51EE-E1963370F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36D21C0-D83C-9E8F-C4E7-83BD3C9C67C8}"/>
              </a:ext>
            </a:extLst>
          </p:cNvPr>
          <p:cNvSpPr/>
          <p:nvPr/>
        </p:nvSpPr>
        <p:spPr>
          <a:xfrm>
            <a:off x="2896961" y="6083140"/>
            <a:ext cx="523690" cy="523690"/>
          </a:xfrm>
          <a:prstGeom prst="rect">
            <a:avLst/>
          </a:prstGeom>
          <a:solidFill>
            <a:srgbClr val="FFF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A796BB-E37F-33B1-06F9-0E01C5D02FEF}"/>
              </a:ext>
            </a:extLst>
          </p:cNvPr>
          <p:cNvSpPr/>
          <p:nvPr/>
        </p:nvSpPr>
        <p:spPr>
          <a:xfrm>
            <a:off x="6849539" y="6083140"/>
            <a:ext cx="967466" cy="523690"/>
          </a:xfrm>
          <a:prstGeom prst="rect">
            <a:avLst/>
          </a:prstGeom>
          <a:solidFill>
            <a:srgbClr val="FFFA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637DB6-F348-C90C-6AE1-607107952CC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19892" y="6222814"/>
            <a:ext cx="261355" cy="3007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D08AD6-71D3-44A3-451F-CE82B001F21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47275" y="6226436"/>
            <a:ext cx="165564" cy="2958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726499-0EA9-EBC5-CCEC-6FAA7A23D36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59212" y="6233965"/>
            <a:ext cx="294026" cy="294027"/>
          </a:xfrm>
          <a:prstGeom prst="rect">
            <a:avLst/>
          </a:prstGeom>
        </p:spPr>
      </p:pic>
      <p:pic>
        <p:nvPicPr>
          <p:cNvPr id="2" name="Picture 6" descr="A black background with orange letters&#10;&#10;AI-generated content may be incorrect.">
            <a:extLst>
              <a:ext uri="{FF2B5EF4-FFF2-40B4-BE49-F238E27FC236}">
                <a16:creationId xmlns:a16="http://schemas.microsoft.com/office/drawing/2014/main" id="{E52C137F-12B4-7E74-93D7-35BD9DD22CF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768003" y="-14698"/>
            <a:ext cx="6621780" cy="94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8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E8B6D-7260-4F88-C4E9-3C45B9C3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F39FA42E-C9B0-567C-141A-DC7995EE7C53}"/>
              </a:ext>
            </a:extLst>
          </p:cNvPr>
          <p:cNvSpPr txBox="1"/>
          <p:nvPr/>
        </p:nvSpPr>
        <p:spPr>
          <a:xfrm>
            <a:off x="267597" y="3768117"/>
            <a:ext cx="26471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We created a new profile and filled it with a batch of express content –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The key?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To act fast.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1AFD85-CE7B-0A28-2B58-156E1A6E870E}"/>
              </a:ext>
            </a:extLst>
          </p:cNvPr>
          <p:cNvSpPr txBox="1"/>
          <p:nvPr/>
        </p:nvSpPr>
        <p:spPr>
          <a:xfrm>
            <a:off x="3541172" y="4736889"/>
            <a:ext cx="26471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Leveraging TikTok viral sounds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to sneak into users’ FYP organically, while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boosting with paid.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E9B601-A170-F532-5315-81D0B67A2EBD}"/>
              </a:ext>
            </a:extLst>
          </p:cNvPr>
          <p:cNvSpPr txBox="1"/>
          <p:nvPr/>
        </p:nvSpPr>
        <p:spPr>
          <a:xfrm>
            <a:off x="6663251" y="4736310"/>
            <a:ext cx="23486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Using users’ real reviews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of the muffins to create an association with our brand.</a:t>
            </a:r>
          </a:p>
        </p:txBody>
      </p:sp>
      <p:pic>
        <p:nvPicPr>
          <p:cNvPr id="40" name="Snaptik.app_7401140203101883681">
            <a:hlinkClick r:id="" action="ppaction://media"/>
            <a:extLst>
              <a:ext uri="{FF2B5EF4-FFF2-40B4-BE49-F238E27FC236}">
                <a16:creationId xmlns:a16="http://schemas.microsoft.com/office/drawing/2014/main" id="{3F3DA05E-C29E-1352-670F-37A6C74846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63251" y="638804"/>
            <a:ext cx="2214212" cy="3936378"/>
          </a:xfrm>
          <a:prstGeom prst="roundRect">
            <a:avLst>
              <a:gd name="adj" fmla="val 9113"/>
            </a:avLst>
          </a:prstGeom>
        </p:spPr>
      </p:pic>
      <p:pic>
        <p:nvPicPr>
          <p:cNvPr id="41" name="Snaptik.app_7401155722291072289">
            <a:hlinkClick r:id="" action="ppaction://media"/>
            <a:extLst>
              <a:ext uri="{FF2B5EF4-FFF2-40B4-BE49-F238E27FC236}">
                <a16:creationId xmlns:a16="http://schemas.microsoft.com/office/drawing/2014/main" id="{FAFE6A84-F492-632B-DAE5-ED46B4736E0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29258" y="638804"/>
            <a:ext cx="2214213" cy="3936378"/>
          </a:xfrm>
          <a:prstGeom prst="roundRect">
            <a:avLst>
              <a:gd name="adj" fmla="val 8609"/>
            </a:avLst>
          </a:prstGeom>
        </p:spPr>
      </p:pic>
      <p:pic>
        <p:nvPicPr>
          <p:cNvPr id="42" name="Picture 41" descr="A close up of a number&#10;&#10;AI-generated content may be incorrect.">
            <a:extLst>
              <a:ext uri="{FF2B5EF4-FFF2-40B4-BE49-F238E27FC236}">
                <a16:creationId xmlns:a16="http://schemas.microsoft.com/office/drawing/2014/main" id="{FAAE2A3B-0F1F-CA92-037C-42970903C2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2202" r="12968" b="9345"/>
          <a:stretch/>
        </p:blipFill>
        <p:spPr>
          <a:xfrm>
            <a:off x="5216315" y="563857"/>
            <a:ext cx="702210" cy="238524"/>
          </a:xfrm>
          <a:prstGeom prst="roundRect">
            <a:avLst>
              <a:gd name="adj" fmla="val 23020"/>
            </a:avLst>
          </a:prstGeom>
        </p:spPr>
      </p:pic>
      <p:pic>
        <p:nvPicPr>
          <p:cNvPr id="43" name="Picture 42" descr="A white text on a brown surface&#10;&#10;AI-generated content may be incorrect.">
            <a:extLst>
              <a:ext uri="{FF2B5EF4-FFF2-40B4-BE49-F238E27FC236}">
                <a16:creationId xmlns:a16="http://schemas.microsoft.com/office/drawing/2014/main" id="{5D30F715-AB61-C25C-EB1F-80DEC08F14A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684" r="17879"/>
          <a:stretch/>
        </p:blipFill>
        <p:spPr>
          <a:xfrm>
            <a:off x="8250046" y="567364"/>
            <a:ext cx="716981" cy="231510"/>
          </a:xfrm>
          <a:prstGeom prst="roundRect">
            <a:avLst>
              <a:gd name="adj" fmla="val 22310"/>
            </a:avLst>
          </a:prstGeom>
        </p:spPr>
      </p:pic>
      <p:pic>
        <p:nvPicPr>
          <p:cNvPr id="44" name="Picture 43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F79201C5-D05C-5D5C-42CD-2D98D8ED42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7713" y="3768117"/>
            <a:ext cx="2055813" cy="509634"/>
          </a:xfrm>
          <a:prstGeom prst="roundRect">
            <a:avLst>
              <a:gd name="adj" fmla="val 11118"/>
            </a:avLst>
          </a:prstGeom>
          <a:ln>
            <a:solidFill>
              <a:srgbClr val="481F1E">
                <a:alpha val="8000"/>
              </a:srgbClr>
            </a:solidFill>
          </a:ln>
        </p:spPr>
      </p:pic>
      <p:pic>
        <p:nvPicPr>
          <p:cNvPr id="45" name="Picture 44" descr="A screenshot of a phone&#10;&#10;AI-generated content may be incorrect.">
            <a:extLst>
              <a:ext uri="{FF2B5EF4-FFF2-40B4-BE49-F238E27FC236}">
                <a16:creationId xmlns:a16="http://schemas.microsoft.com/office/drawing/2014/main" id="{299F796D-422D-6796-98B3-0EE3F5EF671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4471"/>
          <a:stretch/>
        </p:blipFill>
        <p:spPr>
          <a:xfrm>
            <a:off x="4534267" y="3744409"/>
            <a:ext cx="1888970" cy="611026"/>
          </a:xfrm>
          <a:prstGeom prst="roundRect">
            <a:avLst/>
          </a:prstGeom>
          <a:ln>
            <a:solidFill>
              <a:srgbClr val="481F1E">
                <a:alpha val="8000"/>
              </a:srgbClr>
            </a:solidFill>
          </a:ln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85A3455D-C532-8CAC-3FF6-94DF80154DA8}"/>
              </a:ext>
            </a:extLst>
          </p:cNvPr>
          <p:cNvGrpSpPr/>
          <p:nvPr/>
        </p:nvGrpSpPr>
        <p:grpSpPr>
          <a:xfrm>
            <a:off x="9351390" y="1555422"/>
            <a:ext cx="2432115" cy="1668544"/>
            <a:chOff x="9351390" y="1291472"/>
            <a:chExt cx="2432115" cy="1668544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119E1720-E9CA-3019-5F5D-A60BDEA837A2}"/>
                </a:ext>
              </a:extLst>
            </p:cNvPr>
            <p:cNvSpPr/>
            <p:nvPr/>
          </p:nvSpPr>
          <p:spPr>
            <a:xfrm>
              <a:off x="9351390" y="1291472"/>
              <a:ext cx="2432115" cy="1668544"/>
            </a:xfrm>
            <a:prstGeom prst="roundRect">
              <a:avLst>
                <a:gd name="adj" fmla="val 5987"/>
              </a:avLst>
            </a:prstGeom>
            <a:solidFill>
              <a:srgbClr val="481F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2596D4-291D-B761-74F5-8CB403D2F0B3}"/>
                </a:ext>
              </a:extLst>
            </p:cNvPr>
            <p:cNvSpPr txBox="1"/>
            <p:nvPr/>
          </p:nvSpPr>
          <p:spPr>
            <a:xfrm>
              <a:off x="9444159" y="2398780"/>
              <a:ext cx="221421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AEC"/>
                  </a:solidFill>
                  <a:effectLst/>
                  <a:uLnTx/>
                  <a:uFillTx/>
                  <a:latin typeface="Poppins Light" pitchFamily="2" charset="77"/>
                  <a:ea typeface="Helvetica Neue Light" panose="02000403000000020004" pitchFamily="2" charset="0"/>
                  <a:cs typeface="Poppins Light" pitchFamily="2" charset="77"/>
                </a:rPr>
                <a:t>A new profile with a bio to make users feel intrigued.</a:t>
              </a:r>
            </a:p>
          </p:txBody>
        </p:sp>
        <p:pic>
          <p:nvPicPr>
            <p:cNvPr id="47" name="Picture 46" descr="A screenshot of a social media post&#10;&#10;AI-generated content may be incorrect.">
              <a:extLst>
                <a:ext uri="{FF2B5EF4-FFF2-40B4-BE49-F238E27FC236}">
                  <a16:creationId xmlns:a16="http://schemas.microsoft.com/office/drawing/2014/main" id="{C93F9671-D030-8A28-67F8-CC684E09A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44159" y="1408321"/>
              <a:ext cx="2214212" cy="892464"/>
            </a:xfrm>
            <a:prstGeom prst="roundRect">
              <a:avLst>
                <a:gd name="adj" fmla="val 9721"/>
              </a:avLst>
            </a:prstGeom>
            <a:ln>
              <a:solidFill>
                <a:srgbClr val="481F1E">
                  <a:alpha val="8000"/>
                </a:srgbClr>
              </a:solidFill>
            </a:ln>
          </p:spPr>
        </p:pic>
      </p:grpSp>
      <p:pic>
        <p:nvPicPr>
          <p:cNvPr id="7" name="Picture 6" descr="A close up of a black background&#10;&#10;AI-generated content may be incorrect.">
            <a:extLst>
              <a:ext uri="{FF2B5EF4-FFF2-40B4-BE49-F238E27FC236}">
                <a16:creationId xmlns:a16="http://schemas.microsoft.com/office/drawing/2014/main" id="{22DC7200-F14B-E0A9-2DAA-59D0C4475A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46683" y="5033741"/>
            <a:ext cx="9324146" cy="24784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1A9F177-6843-3F82-FC83-6C30069965C7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1FA3A9-A8E4-6A0C-604B-6944137AF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1" name="Picture 10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DEE6FA4E-08BE-DDC1-16E9-1E157D8D5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107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09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E8B6D-7260-4F88-C4E9-3C45B9C3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F39FA42E-C9B0-567C-141A-DC7995EE7C53}"/>
              </a:ext>
            </a:extLst>
          </p:cNvPr>
          <p:cNvSpPr txBox="1"/>
          <p:nvPr/>
        </p:nvSpPr>
        <p:spPr>
          <a:xfrm>
            <a:off x="195688" y="1742872"/>
            <a:ext cx="26471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We knew the campaign had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to include LinkedIn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Medium" panose="02000503000000020004" pitchFamily="2" charset="0"/>
                <a:cs typeface="Poppins Light" pitchFamily="2" charset="77"/>
              </a:rPr>
              <a:t>reach our target audience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– consumer brands based in the US.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601088-EB95-29B4-A15A-86BCD96BE92D}"/>
              </a:ext>
            </a:extLst>
          </p:cNvPr>
          <p:cNvGrpSpPr/>
          <p:nvPr/>
        </p:nvGrpSpPr>
        <p:grpSpPr>
          <a:xfrm>
            <a:off x="3136432" y="1859473"/>
            <a:ext cx="3529673" cy="3771684"/>
            <a:chOff x="3073138" y="2534164"/>
            <a:chExt cx="3592967" cy="3839318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ED7F35A-A0FA-5A71-BF81-087BDEDF7544}"/>
                </a:ext>
              </a:extLst>
            </p:cNvPr>
            <p:cNvSpPr/>
            <p:nvPr/>
          </p:nvSpPr>
          <p:spPr>
            <a:xfrm>
              <a:off x="3073138" y="2534164"/>
              <a:ext cx="3592967" cy="3839318"/>
            </a:xfrm>
            <a:prstGeom prst="roundRect">
              <a:avLst>
                <a:gd name="adj" fmla="val 43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  <p:pic>
          <p:nvPicPr>
            <p:cNvPr id="3" name="Imagen 7" descr="A chocolate muffin in a wrapper&#10;&#10;Description automatically generated">
              <a:extLst>
                <a:ext uri="{FF2B5EF4-FFF2-40B4-BE49-F238E27FC236}">
                  <a16:creationId xmlns:a16="http://schemas.microsoft.com/office/drawing/2014/main" id="{C885BC24-0C65-255D-6715-EF8573AF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4" r="-2" b="4067"/>
            <a:stretch/>
          </p:blipFill>
          <p:spPr>
            <a:xfrm>
              <a:off x="3148002" y="2677200"/>
              <a:ext cx="3518103" cy="187894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571132-6316-351C-4B99-CEDBDE01B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8001" y="4616515"/>
              <a:ext cx="3503198" cy="159179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E18566-29B6-5F57-7D92-EDC472B238EC}"/>
              </a:ext>
            </a:extLst>
          </p:cNvPr>
          <p:cNvGrpSpPr/>
          <p:nvPr/>
        </p:nvGrpSpPr>
        <p:grpSpPr>
          <a:xfrm>
            <a:off x="6846992" y="1843700"/>
            <a:ext cx="4916310" cy="3793712"/>
            <a:chOff x="6758833" y="2511742"/>
            <a:chExt cx="5004469" cy="3861741"/>
          </a:xfrm>
        </p:grpSpPr>
        <p:pic>
          <p:nvPicPr>
            <p:cNvPr id="4" name="Imagen 11" descr="A cupcakes falling in the air&#10;&#10;Description automatically generated">
              <a:extLst>
                <a:ext uri="{FF2B5EF4-FFF2-40B4-BE49-F238E27FC236}">
                  <a16:creationId xmlns:a16="http://schemas.microsoft.com/office/drawing/2014/main" id="{9724F5ED-4A46-EDE8-29B7-01FD3A4D3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757" r="2" b="8686"/>
            <a:stretch/>
          </p:blipFill>
          <p:spPr>
            <a:xfrm>
              <a:off x="9896919" y="2534164"/>
              <a:ext cx="1866383" cy="1832751"/>
            </a:xfrm>
            <a:prstGeom prst="rect">
              <a:avLst/>
            </a:prstGeom>
          </p:spPr>
        </p:pic>
        <p:pic>
          <p:nvPicPr>
            <p:cNvPr id="5" name="Imagen 11" descr="A group of people looking at a painting&#10;&#10;Description automatically generated">
              <a:extLst>
                <a:ext uri="{FF2B5EF4-FFF2-40B4-BE49-F238E27FC236}">
                  <a16:creationId xmlns:a16="http://schemas.microsoft.com/office/drawing/2014/main" id="{68300829-3271-1039-D4E0-CFDA6C529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8710" b="7002"/>
            <a:stretch/>
          </p:blipFill>
          <p:spPr>
            <a:xfrm>
              <a:off x="9893884" y="4407059"/>
              <a:ext cx="1866383" cy="1966424"/>
            </a:xfrm>
            <a:prstGeom prst="rect">
              <a:avLst/>
            </a:prstGeom>
          </p:spPr>
        </p:pic>
        <p:pic>
          <p:nvPicPr>
            <p:cNvPr id="7" name="Imagen 11" descr="A chocolate muffin with a person's face&#10;&#10;Description automatically generated">
              <a:extLst>
                <a:ext uri="{FF2B5EF4-FFF2-40B4-BE49-F238E27FC236}">
                  <a16:creationId xmlns:a16="http://schemas.microsoft.com/office/drawing/2014/main" id="{6DC095C5-0714-C94E-3CDB-7A32F0AF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-834" r="-4" b="527"/>
            <a:stretch/>
          </p:blipFill>
          <p:spPr>
            <a:xfrm>
              <a:off x="6758833" y="2511742"/>
              <a:ext cx="3080091" cy="386174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7E56012-07BB-8B17-C517-6C8E5FF3D698}"/>
              </a:ext>
            </a:extLst>
          </p:cNvPr>
          <p:cNvSpPr txBox="1"/>
          <p:nvPr/>
        </p:nvSpPr>
        <p:spPr>
          <a:xfrm>
            <a:off x="3136431" y="5755783"/>
            <a:ext cx="284952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The reason we hadn’t spoken out earlier about the muffins had been rebranded as “we were gatekeeping!”.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37825-1332-31DF-2838-4446C3300E9F}"/>
              </a:ext>
            </a:extLst>
          </p:cNvPr>
          <p:cNvSpPr txBox="1"/>
          <p:nvPr/>
        </p:nvSpPr>
        <p:spPr>
          <a:xfrm>
            <a:off x="6846992" y="5755783"/>
            <a:ext cx="284952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Visuals representing Paris and positioning our recipe as this iconic, mysterious and viral secret that everyone is after.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F45F14-144F-434C-3926-627F30072F7C}"/>
              </a:ext>
            </a:extLst>
          </p:cNvPr>
          <p:cNvSpPr txBox="1"/>
          <p:nvPr/>
        </p:nvSpPr>
        <p:spPr>
          <a:xfrm>
            <a:off x="9657568" y="5755783"/>
            <a:ext cx="210275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Light" panose="02000403000000020004" pitchFamily="2" charset="0"/>
                <a:cs typeface="Poppins Light" pitchFamily="2" charset="77"/>
              </a:rPr>
              <a:t>Still, without even being legally allowed to type out the words “Olympic Villa”.</a:t>
            </a:r>
          </a:p>
        </p:txBody>
      </p:sp>
      <p:pic>
        <p:nvPicPr>
          <p:cNvPr id="21" name="Picture 20" descr="A black background with orange letters&#10;&#10;AI-generated content may be incorrect.">
            <a:extLst>
              <a:ext uri="{FF2B5EF4-FFF2-40B4-BE49-F238E27FC236}">
                <a16:creationId xmlns:a16="http://schemas.microsoft.com/office/drawing/2014/main" id="{63023BE5-5BAB-96EC-8097-505D796DFA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61403" y="131808"/>
            <a:ext cx="11226490" cy="232836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00CD47E-51DF-DAC4-A25E-054C31B87A76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2BD3EA6-8E3F-F9F1-A1AE-29B008EEC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24" name="Picture 23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E1E44E22-44E7-E553-457C-A092E0938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517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4BDD8F-A792-8D34-28EF-C44DF843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6D12FF43-7118-CE38-1AEB-FD69FA8DC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93" y="337373"/>
            <a:ext cx="11529788" cy="2393950"/>
          </a:xfrm>
          <a:prstGeom prst="rect">
            <a:avLst/>
          </a:prstGeom>
        </p:spPr>
      </p:pic>
      <p:sp>
        <p:nvSpPr>
          <p:cNvPr id="15" name="TextBox 19">
            <a:extLst>
              <a:ext uri="{FF2B5EF4-FFF2-40B4-BE49-F238E27FC236}">
                <a16:creationId xmlns:a16="http://schemas.microsoft.com/office/drawing/2014/main" id="{F145D106-5514-D427-7E33-064C884ACDFA}"/>
              </a:ext>
            </a:extLst>
          </p:cNvPr>
          <p:cNvSpPr txBox="1"/>
          <p:nvPr/>
        </p:nvSpPr>
        <p:spPr>
          <a:xfrm>
            <a:off x="1093116" y="2419423"/>
            <a:ext cx="2947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We knew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Henrik would be our biggest ally 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to turn the muffins hype into hype for our brand.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CE7E16-BED6-2F15-F046-21CABBB8168A}"/>
              </a:ext>
            </a:extLst>
          </p:cNvPr>
          <p:cNvSpPr txBox="1"/>
          <p:nvPr/>
        </p:nvSpPr>
        <p:spPr>
          <a:xfrm>
            <a:off x="1471810" y="1888660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Henrik Christensen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9C26416F-683A-4DF4-A90A-96EF255D2BB8}"/>
              </a:ext>
            </a:extLst>
          </p:cNvPr>
          <p:cNvSpPr txBox="1"/>
          <p:nvPr/>
        </p:nvSpPr>
        <p:spPr>
          <a:xfrm>
            <a:off x="4493496" y="5238392"/>
            <a:ext cx="4999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 Light" panose="02000403000000020004" pitchFamily="2" charset="0"/>
                <a:cs typeface="Poppins" pitchFamily="2" charset="77"/>
              </a:rPr>
              <a:t>There is only one way to prove our muffins are the real deal – to try them and </a:t>
            </a:r>
            <a:r>
              <a:rPr kumimoji="0" lang="en-GB" sz="18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feel immediately transported back to Paris</a:t>
            </a:r>
            <a:r>
              <a:rPr kumimoji="0" lang="en-GB" sz="18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50A4EB-7721-5A0F-C8AA-2862D72E1679}"/>
              </a:ext>
            </a:extLst>
          </p:cNvPr>
          <p:cNvSpPr txBox="1"/>
          <p:nvPr/>
        </p:nvSpPr>
        <p:spPr>
          <a:xfrm>
            <a:off x="4493495" y="2419423"/>
            <a:ext cx="320501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We also knew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trends don’t last forever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… and after the Olympics were over, people moved on pretty quickly. We had to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pause the campaign for a while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 and then come back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stronger than ever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1">
              <a:ln>
                <a:noFill/>
              </a:ln>
              <a:solidFill>
                <a:srgbClr val="481F1E"/>
              </a:solidFill>
              <a:effectLst/>
              <a:uLnTx/>
              <a:uFillTx/>
              <a:latin typeface="Poppins" pitchFamily="2" charset="77"/>
              <a:ea typeface="Helvetica Neue" panose="02000503000000020004" pitchFamily="2" charset="0"/>
              <a:cs typeface="Poppins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So,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months after the trend had passed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, we managed to reach Henrik and propose him a collab based on the concept of </a:t>
            </a:r>
            <a:r>
              <a:rPr kumimoji="0" lang="en-GB" sz="14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nostalgia</a:t>
            </a:r>
            <a:r>
              <a:rPr kumimoji="0" lang="en-GB" sz="14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. </a:t>
            </a:r>
          </a:p>
        </p:txBody>
      </p:sp>
      <p:pic>
        <p:nvPicPr>
          <p:cNvPr id="2052" name="Picture 4" descr="Who Is Henrik Christiansen? Meet the 'Olympic Muffin Man' | Life &amp; Style" hidden="1">
            <a:extLst>
              <a:ext uri="{FF2B5EF4-FFF2-40B4-BE49-F238E27FC236}">
                <a16:creationId xmlns:a16="http://schemas.microsoft.com/office/drawing/2014/main" id="{457F4620-5D0C-38EB-F892-EF74A7DD2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5501"/>
            <a:ext cx="4040188" cy="269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enrik Christiansen Dubbed as 'Olympic Muffin Man' Can't Stop Eating  Chocolate Muffins at the Paris Summer Games, Viral Videos of the  Sweet-Toothed Athlete Will Make You Crave For the Dessert | 👍">
            <a:extLst>
              <a:ext uri="{FF2B5EF4-FFF2-40B4-BE49-F238E27FC236}">
                <a16:creationId xmlns:a16="http://schemas.microsoft.com/office/drawing/2014/main" id="{31F9B70E-0ACC-4639-9451-0E887D067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r="55541"/>
          <a:stretch/>
        </p:blipFill>
        <p:spPr bwMode="auto">
          <a:xfrm>
            <a:off x="7985733" y="874945"/>
            <a:ext cx="2844378" cy="4018029"/>
          </a:xfrm>
          <a:prstGeom prst="roundRect">
            <a:avLst>
              <a:gd name="adj" fmla="val 529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aris Olympics: it's not always about winning or taking part – 5 viral  stars of the Games | South China Morning Post">
            <a:extLst>
              <a:ext uri="{FF2B5EF4-FFF2-40B4-BE49-F238E27FC236}">
                <a16:creationId xmlns:a16="http://schemas.microsoft.com/office/drawing/2014/main" id="{F2A5E4D4-0A1E-F4C7-E8DB-9825E44DEF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r="22387"/>
          <a:stretch/>
        </p:blipFill>
        <p:spPr bwMode="auto">
          <a:xfrm>
            <a:off x="1169818" y="3655706"/>
            <a:ext cx="2450266" cy="2474536"/>
          </a:xfrm>
          <a:prstGeom prst="roundRect">
            <a:avLst>
              <a:gd name="adj" fmla="val 711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DADE4D-B864-2ADB-3EAA-87B4FA7A11B8}"/>
              </a:ext>
            </a:extLst>
          </p:cNvPr>
          <p:cNvSpPr txBox="1"/>
          <p:nvPr/>
        </p:nvSpPr>
        <p:spPr>
          <a:xfrm>
            <a:off x="1122683" y="1901700"/>
            <a:ext cx="69825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srgbClr val="FD4703"/>
                </a:solidFill>
                <a:effectLst/>
                <a:uLnTx/>
                <a:uFillTx/>
                <a:latin typeface="Poppins" pitchFamily="2" charset="77"/>
                <a:ea typeface="Helvetica Neue Medium" panose="02000503000000020004" pitchFamily="2" charset="0"/>
                <a:cs typeface="Poppins" pitchFamily="2" charset="77"/>
              </a:rPr>
              <a:t>ft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D4703"/>
                </a:solidFill>
                <a:effectLst/>
                <a:uLnTx/>
                <a:uFillTx/>
                <a:latin typeface="Poppins SemiBold" pitchFamily="2" charset="77"/>
                <a:ea typeface="Helvetica Neue Medium" panose="02000503000000020004" pitchFamily="2" charset="0"/>
                <a:cs typeface="Poppins Light" pitchFamily="2" charset="77"/>
              </a:rPr>
              <a:t>.</a:t>
            </a:r>
            <a:endParaRPr kumimoji="0" lang="en-ES" sz="2400" b="1" i="0" u="none" strike="noStrike" kern="1200" cap="none" spc="0" normalizeH="0" baseline="0" noProof="0">
              <a:ln>
                <a:noFill/>
              </a:ln>
              <a:solidFill>
                <a:srgbClr val="FD4703"/>
              </a:solidFill>
              <a:effectLst/>
              <a:uLnTx/>
              <a:uFillTx/>
              <a:latin typeface="Poppins SemiBold" pitchFamily="2" charset="77"/>
              <a:ea typeface="Helvetica Neue Medium" panose="02000503000000020004" pitchFamily="2" charset="0"/>
              <a:cs typeface="Poppins Light" pitchFamily="2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9E779-AD1E-53EE-0A6A-230685C40F05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DF8450A-E217-8418-8422-C45ED1261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8" name="Picture 17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16E2BD6D-F3D3-44FD-1FA5-8565689C2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8260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5DE314-61F1-C989-090E-EEB8B6549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850DBF7E-8396-B7EA-CD8D-36A81F9FC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900" y="120114"/>
            <a:ext cx="6311900" cy="3416300"/>
          </a:xfrm>
          <a:prstGeom prst="rect">
            <a:avLst/>
          </a:prstGeom>
        </p:spPr>
      </p:pic>
      <p:pic>
        <p:nvPicPr>
          <p:cNvPr id="11" name="Picture 50">
            <a:extLst>
              <a:ext uri="{FF2B5EF4-FFF2-40B4-BE49-F238E27FC236}">
                <a16:creationId xmlns:a16="http://schemas.microsoft.com/office/drawing/2014/main" id="{62304B9D-8450-9C82-4DA1-23E0D5F6E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9" t="1245" r="7088" b="1245"/>
          <a:stretch/>
        </p:blipFill>
        <p:spPr>
          <a:xfrm>
            <a:off x="3366367" y="3536414"/>
            <a:ext cx="4553384" cy="2862533"/>
          </a:xfrm>
          <a:prstGeom prst="rect">
            <a:avLst/>
          </a:prstGeom>
        </p:spPr>
      </p:pic>
      <p:sp>
        <p:nvSpPr>
          <p:cNvPr id="15" name="TextBox 19">
            <a:extLst>
              <a:ext uri="{FF2B5EF4-FFF2-40B4-BE49-F238E27FC236}">
                <a16:creationId xmlns:a16="http://schemas.microsoft.com/office/drawing/2014/main" id="{E53E9284-01ED-F430-8823-DBD6A4AB8137}"/>
              </a:ext>
            </a:extLst>
          </p:cNvPr>
          <p:cNvSpPr txBox="1"/>
          <p:nvPr/>
        </p:nvSpPr>
        <p:spPr>
          <a:xfrm>
            <a:off x="493928" y="3520389"/>
            <a:ext cx="249164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We sent Henrik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a huge kit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with a dozen muffins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and a special mug to dip them in fresh coffee (or any beverage of his choice!).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81F1E"/>
              </a:solidFill>
              <a:effectLst/>
              <a:uLnTx/>
              <a:uFillTx/>
              <a:latin typeface="Poppins" pitchFamily="2" charset="77"/>
              <a:ea typeface="Helvetica Neue" panose="02000503000000020004" pitchFamily="2" charset="0"/>
              <a:cs typeface="Poppins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We made the association clear by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mentioning Paris repeatedly through the copy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, though we still could not state our muffins were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the ones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.</a:t>
            </a:r>
          </a:p>
        </p:txBody>
      </p:sp>
      <p:pic>
        <p:nvPicPr>
          <p:cNvPr id="19" name="Picture 10">
            <a:extLst>
              <a:ext uri="{FF2B5EF4-FFF2-40B4-BE49-F238E27FC236}">
                <a16:creationId xmlns:a16="http://schemas.microsoft.com/office/drawing/2014/main" id="{0D0D8FC6-C77D-B54C-F706-B57764DA2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4637" y="785079"/>
            <a:ext cx="3284185" cy="4642018"/>
          </a:xfrm>
          <a:prstGeom prst="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473CB9-77B1-A4D9-0783-DEA6D6D83F48}"/>
              </a:ext>
            </a:extLst>
          </p:cNvPr>
          <p:cNvSpPr txBox="1"/>
          <p:nvPr/>
        </p:nvSpPr>
        <p:spPr>
          <a:xfrm>
            <a:off x="8978507" y="5767158"/>
            <a:ext cx="271956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/>
                <a:ea typeface="Helvetica Neue" panose="02000503000000020004" pitchFamily="2" charset="0"/>
                <a:cs typeface="Poppins"/>
              </a:rPr>
              <a:t>We</a:t>
            </a:r>
            <a: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/>
                <a:ea typeface="Helvetica Neue" panose="02000503000000020004" pitchFamily="2" charset="0"/>
                <a:cs typeface="Poppins"/>
              </a:rPr>
              <a:t> couldn’t, but </a:t>
            </a:r>
            <a:r>
              <a: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/>
                <a:ea typeface="Helvetica Neue" panose="02000503000000020004" pitchFamily="2" charset="0"/>
                <a:cs typeface="Poppins"/>
              </a:rPr>
              <a:t>he</a:t>
            </a:r>
            <a: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/>
                <a:ea typeface="Helvetica Neue" panose="02000503000000020004" pitchFamily="2" charset="0"/>
                <a:cs typeface="Poppins"/>
              </a:rPr>
              <a:t>,</a:t>
            </a:r>
            <a:b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</a:br>
            <a: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/>
                <a:ea typeface="Helvetica Neue" panose="02000503000000020004" pitchFamily="2" charset="0"/>
                <a:cs typeface="Poppins"/>
              </a:rPr>
              <a:t>on the other hand…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2B65A9-7861-9EF9-8FA4-BD3AD3E3894D}"/>
              </a:ext>
            </a:extLst>
          </p:cNvPr>
          <p:cNvSpPr txBox="1"/>
          <p:nvPr/>
        </p:nvSpPr>
        <p:spPr>
          <a:xfrm>
            <a:off x="795920" y="2701769"/>
            <a:ext cx="270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" pitchFamily="2" charset="77"/>
                <a:ea typeface="Helvetica Neue" panose="02000503000000020004" pitchFamily="2" charset="0"/>
                <a:cs typeface="Poppins" pitchFamily="2" charset="77"/>
              </a:rPr>
              <a:t>Henrik Christensen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A15C27-141B-2002-7E4F-50E052CC7BEB}"/>
              </a:ext>
            </a:extLst>
          </p:cNvPr>
          <p:cNvSpPr txBox="1"/>
          <p:nvPr/>
        </p:nvSpPr>
        <p:spPr>
          <a:xfrm>
            <a:off x="493928" y="2715072"/>
            <a:ext cx="69825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srgbClr val="FD4703"/>
                </a:solidFill>
                <a:effectLst/>
                <a:uLnTx/>
                <a:uFillTx/>
                <a:latin typeface="Poppins" pitchFamily="2" charset="77"/>
                <a:ea typeface="Helvetica Neue Medium" panose="02000503000000020004" pitchFamily="2" charset="0"/>
                <a:cs typeface="Poppins" pitchFamily="2" charset="77"/>
              </a:rPr>
              <a:t>ft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D4703"/>
                </a:solidFill>
                <a:effectLst/>
                <a:uLnTx/>
                <a:uFillTx/>
                <a:latin typeface="Poppins SemiBold" pitchFamily="2" charset="77"/>
                <a:ea typeface="Helvetica Neue Medium" panose="02000503000000020004" pitchFamily="2" charset="0"/>
                <a:cs typeface="Poppins Light" pitchFamily="2" charset="77"/>
              </a:rPr>
              <a:t>.</a:t>
            </a:r>
            <a:endParaRPr kumimoji="0" lang="en-ES" sz="2400" b="1" i="0" u="none" strike="noStrike" kern="1200" cap="none" spc="0" normalizeH="0" baseline="0" noProof="0">
              <a:ln>
                <a:noFill/>
              </a:ln>
              <a:solidFill>
                <a:srgbClr val="FD4703"/>
              </a:solidFill>
              <a:effectLst/>
              <a:uLnTx/>
              <a:uFillTx/>
              <a:latin typeface="Poppins SemiBold" pitchFamily="2" charset="77"/>
              <a:ea typeface="Helvetica Neue Medium" panose="02000503000000020004" pitchFamily="2" charset="0"/>
              <a:cs typeface="Poppins 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F9A5CD-7B07-6BB9-7D51-9AD1044D852A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8C0620-A475-693D-462E-2BE0444A3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3" name="Picture 12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18F3F74E-FF78-AAA8-58FA-EF70FBABF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  <p:pic>
        <p:nvPicPr>
          <p:cNvPr id="3" name="Imagen 2" descr="Mano sosteniendo una taza blanca&#10;&#10;El contenido generado por IA puede ser incorrecto.">
            <a:extLst>
              <a:ext uri="{FF2B5EF4-FFF2-40B4-BE49-F238E27FC236}">
                <a16:creationId xmlns:a16="http://schemas.microsoft.com/office/drawing/2014/main" id="{4BB59506-FA7C-23BD-489B-7564215E4C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234" y="785079"/>
            <a:ext cx="2601517" cy="260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61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7A6779-CDBD-5181-0454-F53F47C49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sstik.io_@henrikchristians1_1738668300753">
            <a:hlinkClick r:id="" action="ppaction://media"/>
            <a:extLst>
              <a:ext uri="{FF2B5EF4-FFF2-40B4-BE49-F238E27FC236}">
                <a16:creationId xmlns:a16="http://schemas.microsoft.com/office/drawing/2014/main" id="{5E0BEC59-BCF7-4784-1DB4-2C70C5522F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2147" y="1199676"/>
            <a:ext cx="2507989" cy="4458648"/>
          </a:xfrm>
          <a:prstGeom prst="roundRect">
            <a:avLst>
              <a:gd name="adj" fmla="val 6885"/>
            </a:avLst>
          </a:prstGeom>
        </p:spPr>
      </p:pic>
      <p:pic>
        <p:nvPicPr>
          <p:cNvPr id="4" name="ssstik.io_@henrikchristians1_1738668212382">
            <a:hlinkClick r:id="" action="ppaction://media"/>
            <a:extLst>
              <a:ext uri="{FF2B5EF4-FFF2-40B4-BE49-F238E27FC236}">
                <a16:creationId xmlns:a16="http://schemas.microsoft.com/office/drawing/2014/main" id="{2E0A9A58-0B05-258F-FF58-03C8929220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61863" y="1199676"/>
            <a:ext cx="2507989" cy="4458647"/>
          </a:xfrm>
          <a:prstGeom prst="roundRect">
            <a:avLst>
              <a:gd name="adj" fmla="val 6441"/>
            </a:avLst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24AF25E5-591D-BA77-1036-DE6D34F82E83}"/>
              </a:ext>
            </a:extLst>
          </p:cNvPr>
          <p:cNvSpPr txBox="1"/>
          <p:nvPr/>
        </p:nvSpPr>
        <p:spPr>
          <a:xfrm>
            <a:off x="4930860" y="5332119"/>
            <a:ext cx="1139740" cy="476726"/>
          </a:xfrm>
          <a:prstGeom prst="roundRect">
            <a:avLst/>
          </a:prstGeom>
          <a:solidFill>
            <a:srgbClr val="FD470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880,8</a:t>
            </a: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K views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180,4</a:t>
            </a: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K likes</a:t>
            </a: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49FCC785-A297-9B4F-F914-A69399F0E7A3}"/>
              </a:ext>
            </a:extLst>
          </p:cNvPr>
          <p:cNvSpPr txBox="1"/>
          <p:nvPr/>
        </p:nvSpPr>
        <p:spPr>
          <a:xfrm>
            <a:off x="7560122" y="5327998"/>
            <a:ext cx="1079639" cy="476726"/>
          </a:xfrm>
          <a:prstGeom prst="roundRect">
            <a:avLst/>
          </a:prstGeom>
          <a:solidFill>
            <a:srgbClr val="FD470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117,4</a:t>
            </a: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K views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20</a:t>
            </a: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K likes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23C76E-CCE9-3FAC-8F54-98CC04DF5B82}"/>
              </a:ext>
            </a:extLst>
          </p:cNvPr>
          <p:cNvSpPr txBox="1"/>
          <p:nvPr/>
        </p:nvSpPr>
        <p:spPr>
          <a:xfrm>
            <a:off x="9018463" y="4352713"/>
            <a:ext cx="2648550" cy="19389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rPr>
              <a:t>Bringing the conversation back had exactly the effect we hoped for—the Muffin Man has returned, and this time, </a:t>
            </a: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SemiBold" pitchFamily="2" charset="77"/>
                <a:ea typeface="+mn-ea"/>
                <a:cs typeface="Poppins SemiBold" pitchFamily="2" charset="77"/>
              </a:rPr>
              <a:t>we're no longer anonymous.</a:t>
            </a:r>
          </a:p>
        </p:txBody>
      </p:sp>
      <p:pic>
        <p:nvPicPr>
          <p:cNvPr id="9" name="Imagen 14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583DE668-C9B9-A563-3C07-9703468B9E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8285"/>
          <a:stretch/>
        </p:blipFill>
        <p:spPr>
          <a:xfrm>
            <a:off x="2916191" y="617398"/>
            <a:ext cx="2794662" cy="656078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13" name="Imagen 16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6E2ADBB9-8F24-3EC0-86AE-7F64222327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6541" y="394565"/>
            <a:ext cx="2885834" cy="568078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14" name="Imagen 19" descr="Texto&#10;&#10;El contenido generado por IA puede ser incorrecto.">
            <a:extLst>
              <a:ext uri="{FF2B5EF4-FFF2-40B4-BE49-F238E27FC236}">
                <a16:creationId xmlns:a16="http://schemas.microsoft.com/office/drawing/2014/main" id="{3F480B16-6E48-C3B7-8C83-FE66503A5B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6507" y="828171"/>
            <a:ext cx="3137335" cy="652566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18" name="Imagen 25" descr="Texto&#10;&#10;El contenido generado por IA puede ser incorrecto.">
            <a:extLst>
              <a:ext uri="{FF2B5EF4-FFF2-40B4-BE49-F238E27FC236}">
                <a16:creationId xmlns:a16="http://schemas.microsoft.com/office/drawing/2014/main" id="{08C2A5C7-0CB9-6FAA-ABA6-56E4540FB9E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35876"/>
          <a:stretch/>
        </p:blipFill>
        <p:spPr>
          <a:xfrm>
            <a:off x="1407649" y="4785166"/>
            <a:ext cx="2298182" cy="682318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24" name="Imagen 27" descr="Texto&#10;&#10;El contenido generado por IA puede ser incorrecto.">
            <a:extLst>
              <a:ext uri="{FF2B5EF4-FFF2-40B4-BE49-F238E27FC236}">
                <a16:creationId xmlns:a16="http://schemas.microsoft.com/office/drawing/2014/main" id="{A4F5DCFE-52DB-EA1C-3403-BD81036860E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28669"/>
          <a:stretch/>
        </p:blipFill>
        <p:spPr>
          <a:xfrm>
            <a:off x="8399713" y="2139945"/>
            <a:ext cx="2698097" cy="721565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25" name="Imagen 37" descr="Texto&#10;&#10;El contenido generado por IA puede ser incorrecto.">
            <a:extLst>
              <a:ext uri="{FF2B5EF4-FFF2-40B4-BE49-F238E27FC236}">
                <a16:creationId xmlns:a16="http://schemas.microsoft.com/office/drawing/2014/main" id="{7E1AB2E4-78B6-4BA8-E0AA-506C0CAC573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26671"/>
          <a:stretch/>
        </p:blipFill>
        <p:spPr>
          <a:xfrm>
            <a:off x="360946" y="5398681"/>
            <a:ext cx="2648551" cy="648837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26" name="Imagen 23" descr="Texto&#10;&#10;El contenido generado por IA puede ser incorrecto.">
            <a:extLst>
              <a:ext uri="{FF2B5EF4-FFF2-40B4-BE49-F238E27FC236}">
                <a16:creationId xmlns:a16="http://schemas.microsoft.com/office/drawing/2014/main" id="{F7CE0473-ED4C-5F7B-EAC9-2401C8537D4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27526"/>
          <a:stretch/>
        </p:blipFill>
        <p:spPr>
          <a:xfrm>
            <a:off x="9274174" y="2618105"/>
            <a:ext cx="2527438" cy="652566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27" name="Imagen 12" descr="Texto, Carta&#10;&#10;El contenido generado por IA puede ser incorrecto.">
            <a:extLst>
              <a:ext uri="{FF2B5EF4-FFF2-40B4-BE49-F238E27FC236}">
                <a16:creationId xmlns:a16="http://schemas.microsoft.com/office/drawing/2014/main" id="{AEECBB19-AB6E-4F79-B95A-86429FB68E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3200" y="5840683"/>
            <a:ext cx="3150706" cy="647750"/>
          </a:xfrm>
          <a:prstGeom prst="roundRect">
            <a:avLst/>
          </a:prstGeom>
          <a:ln>
            <a:solidFill>
              <a:srgbClr val="481F1E">
                <a:alpha val="10000"/>
              </a:srgbClr>
            </a:solidFill>
          </a:ln>
        </p:spPr>
      </p:pic>
      <p:pic>
        <p:nvPicPr>
          <p:cNvPr id="17" name="Picture 16" descr="Orange text on a black background&#10;&#10;AI-generated content may be incorrect.">
            <a:extLst>
              <a:ext uri="{FF2B5EF4-FFF2-40B4-BE49-F238E27FC236}">
                <a16:creationId xmlns:a16="http://schemas.microsoft.com/office/drawing/2014/main" id="{ABCD7AAC-9337-8B44-3A7B-9CAC525B67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326" y="326487"/>
            <a:ext cx="4051300" cy="45212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97B27BE-CB32-A367-B685-2864C0EFF3BB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15A81A4-E7D8-6E42-D377-860295EB6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23" name="Picture 22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761C177B-CDB1-065D-785F-325827C16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230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E8B6D-7260-4F88-C4E9-3C45B9C3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268B0A-2A1F-EE88-E8F6-515B4BBD59C1}"/>
              </a:ext>
            </a:extLst>
          </p:cNvPr>
          <p:cNvSpPr txBox="1"/>
          <p:nvPr/>
        </p:nvSpPr>
        <p:spPr>
          <a:xfrm>
            <a:off x="316375" y="1036239"/>
            <a:ext cx="28898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We also contacted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athletes with smaller communities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online that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had jumped on the muffins trend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 back in summer.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81F1E"/>
              </a:solidFill>
              <a:effectLst/>
              <a:uLnTx/>
              <a:uFillTx/>
              <a:latin typeface="Poppins Light" pitchFamily="2" charset="77"/>
              <a:ea typeface="Helvetica Neue Thin" panose="020B0403020202020204" pitchFamily="34" charset="0"/>
              <a:cs typeface="Poppins Light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We sent them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PR boxes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just to make them aware that,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with </a:t>
            </a:r>
            <a:r>
              <a:rPr kumimoji="0" lang="en-US" sz="1600" b="1" i="0" u="none" strike="noStrike" kern="1200" cap="none" spc="0" normalizeH="0" baseline="0" noProof="0" err="1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Pastisart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, they could go back to Paris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anytime they wanted.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DA97D2-22E9-5476-2AC6-E3BA121CFE53}"/>
              </a:ext>
            </a:extLst>
          </p:cNvPr>
          <p:cNvGrpSpPr/>
          <p:nvPr/>
        </p:nvGrpSpPr>
        <p:grpSpPr>
          <a:xfrm>
            <a:off x="6174895" y="1100199"/>
            <a:ext cx="5589298" cy="4955502"/>
            <a:chOff x="3380540" y="748169"/>
            <a:chExt cx="2889888" cy="2562190"/>
          </a:xfrm>
        </p:grpSpPr>
        <p:pic>
          <p:nvPicPr>
            <p:cNvPr id="5" name="v12044gd0000cqnpl8vog65vf20ur2k0">
              <a:hlinkClick r:id="" action="ppaction://media"/>
              <a:extLst>
                <a:ext uri="{FF2B5EF4-FFF2-40B4-BE49-F238E27FC236}">
                  <a16:creationId xmlns:a16="http://schemas.microsoft.com/office/drawing/2014/main" id="{B642BF7E-9832-827A-DD30-DE56D9753059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4846194" y="748169"/>
              <a:ext cx="1424234" cy="2562190"/>
            </a:xfrm>
            <a:prstGeom prst="roundRect">
              <a:avLst>
                <a:gd name="adj" fmla="val 6142"/>
              </a:avLst>
            </a:prstGeom>
          </p:spPr>
        </p:pic>
        <p:pic>
          <p:nvPicPr>
            <p:cNvPr id="6" name="v12044gd0000crcm8pfog65hapngst00">
              <a:hlinkClick r:id="" action="ppaction://media"/>
              <a:extLst>
                <a:ext uri="{FF2B5EF4-FFF2-40B4-BE49-F238E27FC236}">
                  <a16:creationId xmlns:a16="http://schemas.microsoft.com/office/drawing/2014/main" id="{75474C09-3307-DADB-1DB2-C189D4977638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3380540" y="748169"/>
              <a:ext cx="1424233" cy="2562190"/>
            </a:xfrm>
            <a:prstGeom prst="roundRect">
              <a:avLst>
                <a:gd name="adj" fmla="val 6142"/>
              </a:avLst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FED9968-B0E3-D458-A8E0-C73861B70226}"/>
              </a:ext>
            </a:extLst>
          </p:cNvPr>
          <p:cNvSpPr txBox="1"/>
          <p:nvPr/>
        </p:nvSpPr>
        <p:spPr>
          <a:xfrm>
            <a:off x="3405696" y="1036239"/>
            <a:ext cx="22371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In total, we sent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out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SemiBold" pitchFamily="2" charset="77"/>
                <a:ea typeface="Helvetica Neue Thin" panose="020B0403020202020204" pitchFamily="34" charset="0"/>
                <a:cs typeface="Poppins SemiBold" pitchFamily="2" charset="77"/>
              </a:rPr>
              <a:t>25 packages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81F1E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</a:rPr>
              <a:t>in Spain and the US.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81F1E"/>
              </a:solidFill>
              <a:effectLst/>
              <a:uLnTx/>
              <a:uFillTx/>
              <a:latin typeface="Poppins Light" pitchFamily="2" charset="77"/>
              <a:ea typeface="+mn-ea"/>
              <a:cs typeface="+mn-cs"/>
            </a:endParaRPr>
          </a:p>
        </p:txBody>
      </p:sp>
      <p:grpSp>
        <p:nvGrpSpPr>
          <p:cNvPr id="2" name="Group 1" hidden="1">
            <a:extLst>
              <a:ext uri="{FF2B5EF4-FFF2-40B4-BE49-F238E27FC236}">
                <a16:creationId xmlns:a16="http://schemas.microsoft.com/office/drawing/2014/main" id="{C599FED2-1C82-3963-E593-E39CEC851B23}"/>
              </a:ext>
            </a:extLst>
          </p:cNvPr>
          <p:cNvGrpSpPr/>
          <p:nvPr/>
        </p:nvGrpSpPr>
        <p:grpSpPr>
          <a:xfrm>
            <a:off x="6636741" y="697685"/>
            <a:ext cx="5238884" cy="5644862"/>
            <a:chOff x="6636741" y="697685"/>
            <a:chExt cx="5238884" cy="5644862"/>
          </a:xfrm>
        </p:grpSpPr>
        <p:pic>
          <p:nvPicPr>
            <p:cNvPr id="17" name="Imagen 12" descr="Imagen que contiene interior, tabla, computadora, escritorio&#10;&#10;El contenido generado por IA puede ser incorrecto.">
              <a:extLst>
                <a:ext uri="{FF2B5EF4-FFF2-40B4-BE49-F238E27FC236}">
                  <a16:creationId xmlns:a16="http://schemas.microsoft.com/office/drawing/2014/main" id="{BCEB5413-A738-DE8A-74D6-ECE09E37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65645" y="1261579"/>
              <a:ext cx="2257845" cy="4011614"/>
            </a:xfrm>
            <a:prstGeom prst="rect">
              <a:avLst/>
            </a:prstGeom>
          </p:spPr>
        </p:pic>
        <p:pic>
          <p:nvPicPr>
            <p:cNvPr id="19" name="Imagen 15" descr="Imagen que contiene interior, caja, pequeño, refrigerador&#10;&#10;El contenido generado por IA puede ser incorrecto.">
              <a:extLst>
                <a:ext uri="{FF2B5EF4-FFF2-40B4-BE49-F238E27FC236}">
                  <a16:creationId xmlns:a16="http://schemas.microsoft.com/office/drawing/2014/main" id="{72DADE41-3655-825A-3B70-5CC991BC0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269790" y="1261579"/>
              <a:ext cx="2257845" cy="4011614"/>
            </a:xfrm>
            <a:prstGeom prst="rect">
              <a:avLst/>
            </a:prstGeom>
          </p:spPr>
        </p:pic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7BD99887-5349-D553-87A3-65CF46C51854}"/>
                </a:ext>
              </a:extLst>
            </p:cNvPr>
            <p:cNvSpPr/>
            <p:nvPr/>
          </p:nvSpPr>
          <p:spPr>
            <a:xfrm>
              <a:off x="6636741" y="835146"/>
              <a:ext cx="5238884" cy="5507401"/>
            </a:xfrm>
            <a:prstGeom prst="roundRect">
              <a:avLst>
                <a:gd name="adj" fmla="val 3245"/>
              </a:avLst>
            </a:prstGeom>
            <a:noFill/>
            <a:ln w="9525">
              <a:solidFill>
                <a:srgbClr val="FD47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" pitchFamily="2" charset="77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DD227C-9F86-0DDB-8F96-B934F1F24E2C}"/>
                </a:ext>
              </a:extLst>
            </p:cNvPr>
            <p:cNvSpPr txBox="1"/>
            <p:nvPr/>
          </p:nvSpPr>
          <p:spPr>
            <a:xfrm>
              <a:off x="6930083" y="697685"/>
              <a:ext cx="1957587" cy="338554"/>
            </a:xfrm>
            <a:prstGeom prst="rect">
              <a:avLst/>
            </a:prstGeom>
            <a:solidFill>
              <a:srgbClr val="FFFAEC"/>
            </a:solidFill>
          </p:spPr>
          <p:txBody>
            <a:bodyPr wrap="non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S" sz="1600" b="1" i="0" u="none" strike="noStrike" kern="1200" cap="none" spc="0" normalizeH="0" baseline="0" noProof="0">
                  <a:ln>
                    <a:noFill/>
                  </a:ln>
                  <a:solidFill>
                    <a:srgbClr val="481F1E"/>
                  </a:solidFill>
                  <a:effectLst/>
                  <a:uLnTx/>
                  <a:uFillTx/>
                  <a:latin typeface="Poppins SemiBold" pitchFamily="2" charset="77"/>
                  <a:ea typeface="+mn-ea"/>
                  <a:cs typeface="+mn-cs"/>
                </a:rPr>
                <a:t>THEIR RESPONSES</a:t>
              </a:r>
            </a:p>
          </p:txBody>
        </p:sp>
      </p:grpSp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D600E083-74C6-9660-49EC-7819A87E6D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66597" y="4667466"/>
            <a:ext cx="11448255" cy="237702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B03C6F9-FB5F-1EC5-AD29-EC44E8EA3F3C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5661180-E7BB-7893-803C-7654B0255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 bright="-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8" name="Picture 17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B459E8CD-4340-72D3-43EF-987A345C1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798533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470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CBD0D-F511-BB4E-19B1-52DBF0243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B0BC5F-804E-BD84-9E8F-2D0900FF0B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l="14645" t="9120" b="55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039B2E-0D46-8E0C-F828-DE474C0A03C3}"/>
              </a:ext>
            </a:extLst>
          </p:cNvPr>
          <p:cNvSpPr txBox="1"/>
          <p:nvPr/>
        </p:nvSpPr>
        <p:spPr>
          <a:xfrm>
            <a:off x="584403" y="1937653"/>
            <a:ext cx="3026897" cy="3398607"/>
          </a:xfrm>
          <a:prstGeom prst="roundRect">
            <a:avLst>
              <a:gd name="adj" fmla="val 6746"/>
            </a:avLst>
          </a:prstGeom>
          <a:solidFill>
            <a:srgbClr val="481F1E"/>
          </a:solidFill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BREAKTHROUGH CONSUMER ENGAGEMENT</a:t>
            </a:r>
          </a:p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With over 5.5M views and engagement rates up to 0.5%, this campaign demonstrated exceptional success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  <a:sym typeface="Helvetica Neue Thin"/>
              </a:rPr>
              <a:t>in reaching and resonating with consumers—an impressive feat for our first B2C initiative.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AEC"/>
              </a:solidFill>
              <a:effectLst/>
              <a:uLnTx/>
              <a:uFillTx/>
              <a:latin typeface="Poppins Light" pitchFamily="2" charset="77"/>
              <a:ea typeface="Helvetica Neue Thin" panose="020B0403020202020204" pitchFamily="34" charset="0"/>
              <a:cs typeface="Poppins Light" pitchFamily="2" charset="77"/>
              <a:sym typeface="Helvetica Neue Thi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206DF4-8C90-8D7D-71F8-CE0CFD505BA2}"/>
              </a:ext>
            </a:extLst>
          </p:cNvPr>
          <p:cNvSpPr txBox="1"/>
          <p:nvPr/>
        </p:nvSpPr>
        <p:spPr>
          <a:xfrm>
            <a:off x="4623968" y="1937653"/>
            <a:ext cx="3026897" cy="2663310"/>
          </a:xfrm>
          <a:prstGeom prst="roundRect">
            <a:avLst>
              <a:gd name="adj" fmla="val 7086"/>
            </a:avLst>
          </a:prstGeom>
          <a:solidFill>
            <a:srgbClr val="481F1E"/>
          </a:solidFill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EXPANDED MARKET REACH</a:t>
            </a:r>
          </a:p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  <a:sym typeface="Helvetica Neue Thin"/>
              </a:rPr>
              <a:t>Generating millions of views, the campaign effectively introduced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  <a:sym typeface="Helvetica Neue Thin"/>
              </a:rPr>
              <a:t>Pastisart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 Light" pitchFamily="2" charset="77"/>
                <a:ea typeface="Helvetica Neue Thin" panose="020B0403020202020204" pitchFamily="34" charset="0"/>
                <a:cs typeface="Poppins Light" pitchFamily="2" charset="77"/>
                <a:sym typeface="Helvetica Neue Thin"/>
              </a:rPr>
              <a:t> to a broad consumer audience,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boosting brand recognition well beyond our traditional B2B market.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B1E905-CDA5-8509-C2D4-9C5C0E51E677}"/>
              </a:ext>
            </a:extLst>
          </p:cNvPr>
          <p:cNvSpPr txBox="1"/>
          <p:nvPr/>
        </p:nvSpPr>
        <p:spPr>
          <a:xfrm>
            <a:off x="8582510" y="1937653"/>
            <a:ext cx="3026897" cy="3303595"/>
          </a:xfrm>
          <a:prstGeom prst="roundRect">
            <a:avLst>
              <a:gd name="adj" fmla="val 6350"/>
            </a:avLst>
          </a:prstGeom>
          <a:solidFill>
            <a:srgbClr val="481F1E"/>
          </a:solidFill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PROOF OF CONCEPT FOR B2C APPEAL</a:t>
            </a:r>
          </a:p>
          <a:p>
            <a:pPr marL="0" marR="0" lvl="0" indent="0" algn="l" defTabSz="1547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The strong engagement rates and momentum, including a high-profile collaboration with the Olympic Muffin Man,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AEC"/>
                </a:solidFill>
                <a:effectLst/>
                <a:uLnTx/>
                <a:uFillTx/>
                <a:latin typeface="Poppins" pitchFamily="2" charset="77"/>
                <a:ea typeface="Helvetica Neue Thin" panose="020B0403020202020204" pitchFamily="34" charset="0"/>
                <a:cs typeface="Poppins" pitchFamily="2" charset="77"/>
                <a:sym typeface="Helvetica Neue Thin"/>
              </a:rPr>
              <a:t>validate the brand’s appeal in the B2C space, showing significant potential for future consumer-focused campaigns.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AEC"/>
              </a:solidFill>
              <a:effectLst/>
              <a:uLnTx/>
              <a:uFillTx/>
              <a:latin typeface="Poppins" pitchFamily="2" charset="77"/>
              <a:ea typeface="Helvetica Neue Thin" panose="020B0403020202020204" pitchFamily="34" charset="0"/>
              <a:cs typeface="Poppins" pitchFamily="2" charset="77"/>
              <a:sym typeface="Helvetica Neue Thin"/>
            </a:endParaRPr>
          </a:p>
        </p:txBody>
      </p:sp>
      <p:pic>
        <p:nvPicPr>
          <p:cNvPr id="20" name="Picture 1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CFC6EE0-B66B-13D4-B624-3BDD61434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35" y="1295393"/>
            <a:ext cx="2937283" cy="708167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22" name="Picture 21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8C3AAB1E-699C-A074-99EC-62E4286C5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76"/>
          <a:stretch/>
        </p:blipFill>
        <p:spPr>
          <a:xfrm>
            <a:off x="9204002" y="5684475"/>
            <a:ext cx="1860432" cy="811933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23" name="Picture 22" descr="A close up of a text&#10;&#10;Description automatically generated">
            <a:extLst>
              <a:ext uri="{FF2B5EF4-FFF2-40B4-BE49-F238E27FC236}">
                <a16:creationId xmlns:a16="http://schemas.microsoft.com/office/drawing/2014/main" id="{F5E44F47-2956-C46B-60DF-E9E024021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762" y="817864"/>
            <a:ext cx="1960640" cy="579433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24" name="Picture 23" descr="A close up of a text&#10;&#10;Description automatically generated">
            <a:extLst>
              <a:ext uri="{FF2B5EF4-FFF2-40B4-BE49-F238E27FC236}">
                <a16:creationId xmlns:a16="http://schemas.microsoft.com/office/drawing/2014/main" id="{DB179434-E2D3-76EF-54C9-5D3125DC60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4" y="867616"/>
            <a:ext cx="3335440" cy="630121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28" name="Picture 27" descr="A screenshot of a phone&#10;&#10;Description automatically generated">
            <a:extLst>
              <a:ext uri="{FF2B5EF4-FFF2-40B4-BE49-F238E27FC236}">
                <a16:creationId xmlns:a16="http://schemas.microsoft.com/office/drawing/2014/main" id="{DC74DD84-33A8-63B0-A8DE-C2307A67D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82"/>
          <a:stretch/>
        </p:blipFill>
        <p:spPr>
          <a:xfrm>
            <a:off x="1805274" y="5141361"/>
            <a:ext cx="2424719" cy="715656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30" name="Picture 29" descr="A row of yellow emojis with black text&#10;&#10;Description automatically generated">
            <a:extLst>
              <a:ext uri="{FF2B5EF4-FFF2-40B4-BE49-F238E27FC236}">
                <a16:creationId xmlns:a16="http://schemas.microsoft.com/office/drawing/2014/main" id="{ECF154F1-FECA-8472-F9A1-FAE6DCDE9D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300" y="5684475"/>
            <a:ext cx="3476298" cy="651806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31" name="Picture 30" descr="A close up of a message&#10;&#10;Description automatically generated">
            <a:extLst>
              <a:ext uri="{FF2B5EF4-FFF2-40B4-BE49-F238E27FC236}">
                <a16:creationId xmlns:a16="http://schemas.microsoft.com/office/drawing/2014/main" id="{9920FE34-FA90-0A3C-0E05-6B00B9A59C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63"/>
          <a:stretch/>
        </p:blipFill>
        <p:spPr>
          <a:xfrm>
            <a:off x="6077416" y="4445899"/>
            <a:ext cx="1886401" cy="675077"/>
          </a:xfrm>
          <a:prstGeom prst="roundRect">
            <a:avLst/>
          </a:prstGeom>
          <a:ln>
            <a:solidFill>
              <a:srgbClr val="481F1E">
                <a:alpha val="6000"/>
              </a:srgbClr>
            </a:solidFill>
          </a:ln>
        </p:spPr>
      </p:pic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9DACAAE-13EA-5F41-29DD-FAED0443F3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7516" y="-129013"/>
            <a:ext cx="6019800" cy="17653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7E42655-F1B0-FAF8-F06D-84A42441E49D}"/>
              </a:ext>
            </a:extLst>
          </p:cNvPr>
          <p:cNvGrpSpPr/>
          <p:nvPr/>
        </p:nvGrpSpPr>
        <p:grpSpPr>
          <a:xfrm>
            <a:off x="235277" y="116937"/>
            <a:ext cx="11736416" cy="419100"/>
            <a:chOff x="235277" y="116937"/>
            <a:chExt cx="11736416" cy="4191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C2EF39F-D5E4-BE43-4275-8556A4ADE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 bright="100000"/>
            </a:blip>
            <a:stretch>
              <a:fillRect/>
            </a:stretch>
          </p:blipFill>
          <p:spPr>
            <a:xfrm>
              <a:off x="235277" y="192421"/>
              <a:ext cx="698254" cy="159352"/>
            </a:xfrm>
            <a:prstGeom prst="rect">
              <a:avLst/>
            </a:prstGeom>
          </p:spPr>
        </p:pic>
        <p:pic>
          <p:nvPicPr>
            <p:cNvPr id="13" name="Picture 12" descr="A black and white sign&#10;&#10;AI-generated content may be incorrect.">
              <a:extLst>
                <a:ext uri="{FF2B5EF4-FFF2-40B4-BE49-F238E27FC236}">
                  <a16:creationId xmlns:a16="http://schemas.microsoft.com/office/drawing/2014/main" id="{CF629A2C-C46C-7DF4-9792-C07A3672B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727093" y="116937"/>
              <a:ext cx="12446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7658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1F1E"/>
        </a:solidFill>
        <a:effectLst/>
      </p:bgPr>
    </p:bg>
    <p:spTree>
      <p:nvGrpSpPr>
        <p:cNvPr id="1" name="Shape 109">
          <a:extLst>
            <a:ext uri="{FF2B5EF4-FFF2-40B4-BE49-F238E27FC236}">
              <a16:creationId xmlns:a16="http://schemas.microsoft.com/office/drawing/2014/main" id="{CCDF61DA-E424-D77C-8F7D-55F18458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80145-2FDF-5059-D69C-69EF05BE3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66" y="1892299"/>
            <a:ext cx="11820268" cy="3713843"/>
          </a:xfrm>
          <a:prstGeom prst="rect">
            <a:avLst/>
          </a:prstGeom>
        </p:spPr>
      </p:pic>
      <p:pic>
        <p:nvPicPr>
          <p:cNvPr id="8" name="Picture 7" descr="A chocolate cookie with a chocolate topping&#10;&#10;Description automatically generated">
            <a:extLst>
              <a:ext uri="{FF2B5EF4-FFF2-40B4-BE49-F238E27FC236}">
                <a16:creationId xmlns:a16="http://schemas.microsoft.com/office/drawing/2014/main" id="{41D4D9E7-F4D1-42BD-F351-0D67643C69F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165" y="1384836"/>
            <a:ext cx="4761652" cy="4088328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8B5A0EB-7499-0D2F-CBB0-D10C25DEA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1256" y="6191493"/>
            <a:ext cx="1789488" cy="40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2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4f9854c-2e08-43fa-807e-15126f59722d">
      <Terms xmlns="http://schemas.microsoft.com/office/infopath/2007/PartnerControls"/>
    </lcf76f155ced4ddcb4097134ff3c332f>
    <_ip_UnifiedCompliancePolicyUIAction xmlns="http://schemas.microsoft.com/sharepoint/v3" xsi:nil="true"/>
    <TaxCatchAll xmlns="7293cf52-d840-43ec-b281-9a89d328c516" xsi:nil="true"/>
    <_ip_UnifiedCompliancePolicyProperties xmlns="http://schemas.microsoft.com/sharepoint/v3" xsi:nil="true"/>
    <Notes xmlns="34f9854c-2e08-43fa-807e-15126f59722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B9884F02685D546A666BDD64785E7E2" ma:contentTypeVersion="22" ma:contentTypeDescription="Crear nuevo documento." ma:contentTypeScope="" ma:versionID="dc0588a625fb1501206273c00d5ee82f">
  <xsd:schema xmlns:xsd="http://www.w3.org/2001/XMLSchema" xmlns:xs="http://www.w3.org/2001/XMLSchema" xmlns:p="http://schemas.microsoft.com/office/2006/metadata/properties" xmlns:ns1="http://schemas.microsoft.com/sharepoint/v3" xmlns:ns2="34f9854c-2e08-43fa-807e-15126f59722d" xmlns:ns3="7293cf52-d840-43ec-b281-9a89d328c516" targetNamespace="http://schemas.microsoft.com/office/2006/metadata/properties" ma:root="true" ma:fieldsID="e697f8addf5d741decba612df945e2c5" ns1:_="" ns2:_="" ns3:_="">
    <xsd:import namespace="http://schemas.microsoft.com/sharepoint/v3"/>
    <xsd:import namespace="34f9854c-2e08-43fa-807e-15126f59722d"/>
    <xsd:import namespace="7293cf52-d840-43ec-b281-9a89d328c5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Propiedades de la Directiva de cumplimiento unificado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Acción de IU de la Directiva de cumplimiento unificad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9854c-2e08-43fa-807e-15126f597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1b7f766-a59b-434e-b96b-9627f12999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s" ma:index="25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93cf52-d840-43ec-b281-9a89d328c51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2b43435-e385-4a52-b47e-e72c4dc96428}" ma:internalName="TaxCatchAll" ma:showField="CatchAllData" ma:web="7293cf52-d840-43ec-b281-9a89d328c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3E11DC-DDE9-4FFD-B9CE-4D74E14ED5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ABFE34-A16A-4F0D-A073-BFF1516F4701}">
  <ds:schemaRefs>
    <ds:schemaRef ds:uri="http://purl.org/dc/elements/1.1/"/>
    <ds:schemaRef ds:uri="http://purl.org/dc/dcmitype/"/>
    <ds:schemaRef ds:uri="http://schemas.microsoft.com/office/2006/documentManagement/types"/>
    <ds:schemaRef ds:uri="34f9854c-2e08-43fa-807e-15126f59722d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293cf52-d840-43ec-b281-9a89d328c516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232E74-1F77-4DEA-B635-9EFE782EE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4f9854c-2e08-43fa-807e-15126f59722d"/>
    <ds:schemaRef ds:uri="7293cf52-d840-43ec-b281-9a89d328c5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865</Words>
  <Application>Microsoft Office PowerPoint</Application>
  <PresentationFormat>Widescreen</PresentationFormat>
  <Paragraphs>63</Paragraphs>
  <Slides>16</Slides>
  <Notes>4</Notes>
  <HiddenSlides>0</HiddenSlides>
  <MMClips>16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Tema de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Cesar Ramos</cp:lastModifiedBy>
  <cp:revision>2</cp:revision>
  <dcterms:created xsi:type="dcterms:W3CDTF">2026-02-27T07:58:47Z</dcterms:created>
  <dcterms:modified xsi:type="dcterms:W3CDTF">2026-02-27T20:41:17Z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0x0101001B9884F02685D546A666BDD64785E7E2</vt:lpwstr>
  </property>
  <property fmtid="{D5CDD505-2E9C-101B-9397-08002B2CF9AE}" pid="3" name="MediaServiceImageTags">
    <vt:lpwstr/>
  </property>
</Properties>
</file>